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vml" ContentType="application/vnd.openxmlformats-officedocument.vmlDrawi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7" r:id="rId2"/>
    <p:sldId id="258" r:id="rId3"/>
    <p:sldId id="260"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79" r:id="rId19"/>
    <p:sldId id="281" r:id="rId20"/>
    <p:sldId id="280" r:id="rId21"/>
    <p:sldId id="282" r:id="rId22"/>
    <p:sldId id="283" r:id="rId23"/>
    <p:sldId id="284" r:id="rId24"/>
    <p:sldId id="285"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5" d="100"/>
          <a:sy n="65" d="100"/>
        </p:scale>
        <p:origin x="-48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5DEC148-1D22-AC4C-BAAB-22322F4CFC6E}" type="datetimeFigureOut">
              <a:rPr lang="en-US" smtClean="0"/>
              <a:t>5/12/15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52C68F-29C4-7E4F-88CE-31C321488282}" type="slidenum">
              <a:rPr lang="en-US" smtClean="0"/>
              <a:t>‹#›</a:t>
            </a:fld>
            <a:endParaRPr lang="en-US"/>
          </a:p>
        </p:txBody>
      </p:sp>
    </p:spTree>
    <p:extLst>
      <p:ext uri="{BB962C8B-B14F-4D97-AF65-F5344CB8AC3E}">
        <p14:creationId xmlns:p14="http://schemas.microsoft.com/office/powerpoint/2010/main" val="133893359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knowledgerush.com/kr/encyclopedia/Manchu/" TargetMode="External"/><Relationship Id="rId4" Type="http://schemas.openxmlformats.org/officeDocument/2006/relationships/hyperlink" Target="http://www.knowledgerush.com/kr/encyclopedia/Queen_Victoria/" TargetMode="External"/><Relationship Id="rId5" Type="http://schemas.openxmlformats.org/officeDocument/2006/relationships/hyperlink" Target="http://www.knowledgerush.com/kr/encyclopedia/Wilhelm_II_of_Germany/" TargetMode="External"/><Relationship Id="rId6" Type="http://schemas.openxmlformats.org/officeDocument/2006/relationships/hyperlink" Target="http://www.knowledgerush.com/kr/encyclopedia/Nicholas_II_of_Russia/" TargetMode="External"/><Relationship Id="rId7" Type="http://schemas.openxmlformats.org/officeDocument/2006/relationships/hyperlink" Target="http://www.knowledgerush.com/kr/encyclopedia/Marianne/" TargetMode="External"/><Relationship Id="rId8" Type="http://schemas.openxmlformats.org/officeDocument/2006/relationships/hyperlink" Target="http://www.knowledgerush.com/kr/encyclopedia/Samurai/"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E13BF7FF-578F-5542-90C4-FA0D4069518F}" type="slidenum">
              <a:rPr lang="en-US" sz="1200"/>
              <a:pPr/>
              <a:t>2</a:t>
            </a:fld>
            <a:endParaRPr lang="en-US" sz="1200"/>
          </a:p>
        </p:txBody>
      </p:sp>
      <p:sp>
        <p:nvSpPr>
          <p:cNvPr id="208898" name="Rectangle 2"/>
          <p:cNvSpPr>
            <a:spLocks noChangeArrowheads="1" noTextEdit="1"/>
          </p:cNvSpPr>
          <p:nvPr>
            <p:ph type="sldImg"/>
          </p:nvPr>
        </p:nvSpPr>
        <p:spPr>
          <a:ln/>
        </p:spPr>
      </p:sp>
      <p:sp>
        <p:nvSpPr>
          <p:cNvPr id="2088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McK called for 125,000 volunteers and got 1 m applicants and over 100,000 from just Ohio.</a:t>
            </a:r>
          </a:p>
          <a:p>
            <a:pPr eaLnBrk="1" hangingPunct="1"/>
            <a:r>
              <a:rPr lang="en-US">
                <a:latin typeface="Times" charset="0"/>
                <a:ea typeface="ＭＳ Ｐゴシック" charset="0"/>
                <a:cs typeface="ＭＳ Ｐゴシック" charset="0"/>
              </a:rPr>
              <a:t>About 5,500 die but only 379 in battle--all others were disease of by accident.  Malaria, typhoid or allow fever, heatstroke.  </a:t>
            </a:r>
          </a:p>
          <a:p>
            <a:pPr eaLnBrk="1" hangingPunct="1"/>
            <a:r>
              <a:rPr lang="en-US">
                <a:latin typeface="Times" charset="0"/>
                <a:ea typeface="ＭＳ Ｐゴシック" charset="0"/>
                <a:cs typeface="ＭＳ Ｐゴシック" charset="0"/>
              </a:rPr>
              <a:t>WJB in Nebraska got men involved (usually a pacifist)</a:t>
            </a:r>
          </a:p>
          <a:p>
            <a:pPr eaLnBrk="1" hangingPunct="1"/>
            <a:r>
              <a:rPr lang="en-US">
                <a:latin typeface="Times" charset="0"/>
                <a:ea typeface="ＭＳ Ｐゴシック" charset="0"/>
                <a:cs typeface="ＭＳ Ｐゴシック" charset="0"/>
              </a:rPr>
              <a:t>Black  men fought because the US believed they would have natural immunity to diseases in the tropics.  Stave governors refused to accept some black volunteers, 10,000 black troops eventually.  Only Al, OH and MA allowed black troops to fight and sent the in.  Segregation rampant in living and transport.</a:t>
            </a:r>
          </a:p>
          <a:p>
            <a:pPr eaLnBrk="1" hangingPunct="1"/>
            <a:r>
              <a:rPr lang="en-US">
                <a:latin typeface="Times" charset="0"/>
                <a:ea typeface="ＭＳ Ｐゴシック" charset="0"/>
                <a:cs typeface="ＭＳ Ｐゴシック" charset="0"/>
              </a:rPr>
              <a:t>Strategy:</a:t>
            </a:r>
          </a:p>
          <a:p>
            <a:pPr eaLnBrk="1" hangingPunct="1"/>
            <a:r>
              <a:rPr lang="en-US">
                <a:latin typeface="Times" charset="0"/>
                <a:ea typeface="ＭＳ Ｐゴシック" charset="0"/>
                <a:cs typeface="ＭＳ Ｐゴシック" charset="0"/>
              </a:rPr>
              <a:t>War itself--destroy Spanish fleet, destroy merchant marine.  Army and Navy worked together to make this work better. </a:t>
            </a:r>
          </a:p>
          <a:p>
            <a:pPr eaLnBrk="1" hangingPunct="1"/>
            <a:r>
              <a:rPr lang="en-US">
                <a:latin typeface="Times" charset="0"/>
                <a:ea typeface="ＭＳ Ｐゴシック" charset="0"/>
                <a:cs typeface="ＭＳ Ｐゴシック" charset="0"/>
              </a:rPr>
              <a:t>In Cuba--Rough riders (black regiments) led by Roosevelt help to defeat the Spanish </a:t>
            </a:r>
          </a:p>
          <a:p>
            <a:pPr eaLnBrk="1" hangingPunct="1"/>
            <a:endParaRPr lang="en-US">
              <a:latin typeface="Times" charset="0"/>
              <a:ea typeface="ＭＳ Ｐゴシック" charset="0"/>
              <a:cs typeface="ＭＳ Ｐゴシック" charset="0"/>
            </a:endParaRPr>
          </a:p>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p:cNvSpPr>
          <p:nvPr>
            <p:ph type="sldImg"/>
          </p:nvPr>
        </p:nvSpPr>
        <p:spPr>
          <a:ln/>
        </p:spPr>
      </p:sp>
      <p:sp>
        <p:nvSpPr>
          <p:cNvPr id="2713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ＭＳ Ｐゴシック" charset="0"/>
                <a:cs typeface="ＭＳ Ｐゴシック" charset="0"/>
              </a:rPr>
              <a:t>European powers fought over China:  Russia gets bases and railroad concession.  Britain secures leases in Hong Kong, France-southern China, Germany used killing of two missionaries to get a naval based and mining and railroad concessions.</a:t>
            </a:r>
          </a:p>
          <a:p>
            <a:r>
              <a:rPr lang="en-US">
                <a:latin typeface="Times" charset="0"/>
                <a:ea typeface="ＭＳ Ｐゴシック" charset="0"/>
                <a:cs typeface="ＭＳ Ｐゴシック" charset="0"/>
              </a:rPr>
              <a:t>Missionaries seek to westernize china along with “china hands” groups of diplomats who was to mainstream China---Help defend China sovereignty as well</a:t>
            </a:r>
          </a:p>
          <a:p>
            <a:r>
              <a:rPr lang="en-US">
                <a:latin typeface="Times" charset="0"/>
                <a:ea typeface="ＭＳ Ｐゴシック" charset="0"/>
                <a:cs typeface="ＭＳ Ｐゴシック" charset="0"/>
              </a:rPr>
              <a:t>US conflicted because they could not ask the Chinese government to protect missionaries  when they had exclusionary policies.</a:t>
            </a:r>
          </a:p>
          <a:p>
            <a:endParaRPr lang="en-US">
              <a:latin typeface="Times" charset="0"/>
              <a:ea typeface="ＭＳ Ｐゴシック" charset="0"/>
              <a:cs typeface="ＭＳ Ｐゴシック" charset="0"/>
            </a:endParaRPr>
          </a:p>
        </p:txBody>
      </p:sp>
      <p:sp>
        <p:nvSpPr>
          <p:cNvPr id="2713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D038EEE-5483-B445-A022-79C7D5850FB4}" type="slidenum">
              <a:rPr lang="en-US" sz="1200"/>
              <a:pPr/>
              <a:t>12</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ODP:  Show American is willing to have a stake in Asian affairs, non-imperialist, earn goodwill among Chinese, US could live up to </a:t>
            </a:r>
            <a:r>
              <a:rPr lang="en-US" dirty="0" err="1" smtClean="0"/>
              <a:t>respnsiblities</a:t>
            </a:r>
            <a:r>
              <a:rPr lang="en-US" dirty="0" smtClean="0"/>
              <a:t>, appease American businessman</a:t>
            </a:r>
          </a:p>
          <a:p>
            <a:pPr>
              <a:defRPr/>
            </a:pPr>
            <a:r>
              <a:rPr lang="en-US" dirty="0" smtClean="0"/>
              <a:t>No one says no, only one says yes.</a:t>
            </a:r>
          </a:p>
          <a:p>
            <a:pPr>
              <a:defRPr/>
            </a:pPr>
            <a:r>
              <a:rPr lang="en-US" i="1" dirty="0" smtClean="0">
                <a:latin typeface="+mn-lt"/>
                <a:ea typeface="+mn-ea"/>
                <a:cs typeface="+mn-cs"/>
              </a:rPr>
              <a:t>A shocked mandarin in </a:t>
            </a:r>
            <a:r>
              <a:rPr lang="en-US" i="1" dirty="0" smtClean="0">
                <a:latin typeface="+mn-lt"/>
                <a:ea typeface="+mn-ea"/>
                <a:cs typeface="+mn-cs"/>
                <a:hlinkClick r:id="rId3"/>
              </a:rPr>
              <a:t>Manchu robe in the back, with </a:t>
            </a:r>
            <a:r>
              <a:rPr lang="en-US" i="1" dirty="0" smtClean="0">
                <a:latin typeface="+mn-lt"/>
                <a:ea typeface="+mn-ea"/>
                <a:cs typeface="+mn-cs"/>
                <a:hlinkClick r:id="rId4"/>
              </a:rPr>
              <a:t>Queen Victoria (UK), </a:t>
            </a:r>
            <a:r>
              <a:rPr lang="en-US" i="1" dirty="0" smtClean="0">
                <a:latin typeface="+mn-lt"/>
                <a:ea typeface="+mn-ea"/>
                <a:cs typeface="+mn-cs"/>
                <a:hlinkClick r:id="rId5"/>
              </a:rPr>
              <a:t>Wilhelm II (Germany), </a:t>
            </a:r>
            <a:r>
              <a:rPr lang="en-US" i="1" dirty="0" smtClean="0">
                <a:latin typeface="+mn-lt"/>
                <a:ea typeface="+mn-ea"/>
                <a:cs typeface="+mn-cs"/>
                <a:hlinkClick r:id="rId6"/>
              </a:rPr>
              <a:t>Nicholas II (Russia), </a:t>
            </a:r>
            <a:r>
              <a:rPr lang="en-US" i="1" dirty="0" smtClean="0">
                <a:latin typeface="+mn-lt"/>
                <a:ea typeface="+mn-ea"/>
                <a:cs typeface="+mn-cs"/>
                <a:hlinkClick r:id="rId7"/>
              </a:rPr>
              <a:t>Marianne (France), and a </a:t>
            </a:r>
            <a:r>
              <a:rPr lang="en-US" i="1" dirty="0" smtClean="0">
                <a:latin typeface="+mn-lt"/>
                <a:ea typeface="+mn-ea"/>
                <a:cs typeface="+mn-cs"/>
                <a:hlinkClick r:id="rId8"/>
              </a:rPr>
              <a:t>samurai (Japan) stabbing into a plate with Chine ("China" in French) on it</a:t>
            </a:r>
            <a:endParaRPr lang="en-US" dirty="0"/>
          </a:p>
        </p:txBody>
      </p:sp>
      <p:sp>
        <p:nvSpPr>
          <p:cNvPr id="2734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D956A2B-6B22-9949-992E-9D4BFD9AC5A5}" type="slidenum">
              <a:rPr lang="en-US" sz="1200"/>
              <a:pPr/>
              <a:t>13</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Slide Image Placeholder 1"/>
          <p:cNvSpPr>
            <a:spLocks noGrp="1" noRot="1" noChangeAspect="1"/>
          </p:cNvSpPr>
          <p:nvPr>
            <p:ph type="sldImg"/>
          </p:nvPr>
        </p:nvSpPr>
        <p:spPr>
          <a:ln/>
        </p:spPr>
      </p:sp>
      <p:sp>
        <p:nvSpPr>
          <p:cNvPr id="2754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ＭＳ Ｐゴシック" charset="0"/>
                <a:cs typeface="ＭＳ Ｐゴシック" charset="0"/>
              </a:rPr>
              <a:t>Aids European relief efforts (6300) soldiers from the PI, partially sends to protect China from more foreign involvement.  McKinley urges Americans to act separating over the powers and cooperate only when they must.  Treat Chinese firmly but fairly.  </a:t>
            </a:r>
          </a:p>
        </p:txBody>
      </p:sp>
      <p:sp>
        <p:nvSpPr>
          <p:cNvPr id="2754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0D4F0295-0F9C-7247-8DA3-5AE94AFEE666}" type="slidenum">
              <a:rPr lang="en-US" sz="1200"/>
              <a:pPr/>
              <a:t>14</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Slide Image Placeholder 1"/>
          <p:cNvSpPr>
            <a:spLocks noGrp="1" noRot="1" noChangeAspect="1"/>
          </p:cNvSpPr>
          <p:nvPr>
            <p:ph type="sldImg"/>
          </p:nvPr>
        </p:nvSpPr>
        <p:spPr>
          <a:ln/>
        </p:spPr>
      </p:sp>
      <p:sp>
        <p:nvSpPr>
          <p:cNvPr id="2826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
        <p:nvSpPr>
          <p:cNvPr id="28262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C3D0D38B-43B8-234A-9E1E-90DC39D6E400}" type="slidenum">
              <a:rPr lang="en-US" sz="1200"/>
              <a:pPr/>
              <a:t>16</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Slide Image Placeholder 1"/>
          <p:cNvSpPr>
            <a:spLocks noGrp="1" noRot="1" noChangeAspect="1"/>
          </p:cNvSpPr>
          <p:nvPr>
            <p:ph type="sldImg"/>
          </p:nvPr>
        </p:nvSpPr>
        <p:spPr>
          <a:ln/>
        </p:spPr>
      </p:sp>
      <p:sp>
        <p:nvSpPr>
          <p:cNvPr id="2887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
        <p:nvSpPr>
          <p:cNvPr id="2887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F5CE5D7E-7308-E94E-A7C6-D284255E49AB}" type="slidenum">
              <a:rPr lang="en-US" sz="1200"/>
              <a:pPr/>
              <a:t>18</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Slide Image Placeholder 1"/>
          <p:cNvSpPr>
            <a:spLocks noGrp="1" noRot="1" noChangeAspect="1"/>
          </p:cNvSpPr>
          <p:nvPr>
            <p:ph type="sldImg"/>
          </p:nvPr>
        </p:nvSpPr>
        <p:spPr>
          <a:ln/>
        </p:spPr>
      </p:sp>
      <p:sp>
        <p:nvSpPr>
          <p:cNvPr id="2969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ＭＳ Ｐゴシック" charset="0"/>
                <a:cs typeface="ＭＳ Ｐゴシック" charset="0"/>
              </a:rPr>
              <a:t>Nicaragua—rebellion—uUS angry—Dictator Jose Santos Zelaya—upset about Panama Canal0wants to dinate central america.  Threatens to invade El Salvador in 1909—US upset—encourage a rebellion—assist rebels—rebel caught and killed.  Instate Adolfo Diaz as the new leaders and in return for cash they get 51% ownerhip of railraods and control of the Bank of Nicaragua---US sends 2700 Marins in 1912 to put down another evellion.  Another 3 billion for naval base and canal rights at the end of his term.</a:t>
            </a:r>
          </a:p>
        </p:txBody>
      </p:sp>
      <p:sp>
        <p:nvSpPr>
          <p:cNvPr id="2969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47A7FBC7-1D49-3B46-8A5A-98BED40CD424}" type="slidenum">
              <a:rPr lang="en-US" sz="1200"/>
              <a:pPr/>
              <a:t>19</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Slide Image Placeholder 1"/>
          <p:cNvSpPr>
            <a:spLocks noGrp="1" noRot="1" noChangeAspect="1"/>
          </p:cNvSpPr>
          <p:nvPr>
            <p:ph type="sldImg"/>
          </p:nvPr>
        </p:nvSpPr>
        <p:spPr>
          <a:ln/>
        </p:spPr>
      </p:sp>
      <p:sp>
        <p:nvSpPr>
          <p:cNvPr id="2990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
        <p:nvSpPr>
          <p:cNvPr id="2990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E597A97-551E-F248-ABE4-4DF97E03C46D}" type="slidenum">
              <a:rPr lang="en-US" sz="1200"/>
              <a:pPr/>
              <a:t>20</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a:ln/>
        </p:spPr>
      </p:sp>
      <p:sp>
        <p:nvSpPr>
          <p:cNvPr id="30310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charset="0"/>
                <a:ea typeface="ＭＳ Ｐゴシック" charset="0"/>
                <a:cs typeface="ＭＳ Ｐゴシック" charset="0"/>
              </a:rPr>
              <a:t>Though he could help ppl and pursue US interests.  </a:t>
            </a:r>
          </a:p>
          <a:p>
            <a:r>
              <a:rPr lang="en-US">
                <a:latin typeface="Times" charset="0"/>
                <a:ea typeface="ＭＳ Ｐゴシック" charset="0"/>
                <a:cs typeface="ＭＳ Ｐゴシック" charset="0"/>
              </a:rPr>
              <a:t>Lacked knowledge in diplomacy—unsure of how to handle ofering powers—surprised at how long change took.  Not a world trabeler—knew little outside of Britina—he didn’t relaize that spreading of American idea may be seen an interference, or coercion.  He was racist—could not unsteand other people.  </a:t>
            </a:r>
          </a:p>
          <a:p>
            <a:endParaRPr lang="en-US">
              <a:latin typeface="Times" charset="0"/>
              <a:ea typeface="ＭＳ Ｐゴシック" charset="0"/>
              <a:cs typeface="ＭＳ Ｐゴシック" charset="0"/>
            </a:endParaRPr>
          </a:p>
          <a:p>
            <a:pPr eaLnBrk="1" hangingPunct="1"/>
            <a:r>
              <a:rPr lang="en-US">
                <a:latin typeface="Times" charset="0"/>
                <a:ea typeface="ＭＳ Ｐゴシック" charset="0"/>
                <a:cs typeface="ＭＳ Ｐゴシック" charset="0"/>
              </a:rPr>
              <a:t>Appt anti-imperialist WJB as secretary of state, sent a strong message to the American ppl</a:t>
            </a:r>
          </a:p>
          <a:p>
            <a:pPr eaLnBrk="1" hangingPunct="1"/>
            <a:r>
              <a:rPr lang="en-US">
                <a:latin typeface="Times" charset="0"/>
                <a:ea typeface="ＭＳ Ｐゴシック" charset="0"/>
                <a:cs typeface="ＭＳ Ｐゴシック" charset="0"/>
              </a:rPr>
              <a:t>Takes foreign policy in a new direction--</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never again seek one additional foot of territory for conquest</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 but instead </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promote human rights, national integrity and opportunity--still uses the military--Wilson sent Marines to Haiti to protect investments in 1915 against potential German and French aggression.  </a:t>
            </a:r>
          </a:p>
          <a:p>
            <a:pPr eaLnBrk="1" hangingPunct="1"/>
            <a:r>
              <a:rPr lang="en-US">
                <a:latin typeface="Times" charset="0"/>
                <a:ea typeface="ＭＳ Ｐゴシック" charset="0"/>
                <a:cs typeface="ＭＳ Ｐゴシック" charset="0"/>
              </a:rPr>
              <a:t>Signed an agreement with Haiti that gave the US all their right to control financial and foreign affairs--marines leave in 1934</a:t>
            </a:r>
          </a:p>
          <a:p>
            <a:endParaRPr lang="en-US">
              <a:latin typeface="Times" charset="0"/>
              <a:ea typeface="ＭＳ Ｐゴシック" charset="0"/>
              <a:cs typeface="ＭＳ Ｐゴシック" charset="0"/>
            </a:endParaRPr>
          </a:p>
        </p:txBody>
      </p:sp>
      <p:sp>
        <p:nvSpPr>
          <p:cNvPr id="3031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F6F04411-D24D-F04F-8D19-F9867FA9DE3F}" type="slidenum">
              <a:rPr lang="en-US" sz="1200"/>
              <a:pPr/>
              <a:t>21</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C1EF4C3A-9667-314D-8755-4DA57DEAEDC0}" type="slidenum">
              <a:rPr lang="en-US" sz="1200"/>
              <a:pPr/>
              <a:t>22</a:t>
            </a:fld>
            <a:endParaRPr lang="en-US" sz="1200"/>
          </a:p>
        </p:txBody>
      </p:sp>
      <p:sp>
        <p:nvSpPr>
          <p:cNvPr id="309250" name="Rectangle 2"/>
          <p:cNvSpPr>
            <a:spLocks noChangeArrowheads="1" noTextEdit="1"/>
          </p:cNvSpPr>
          <p:nvPr>
            <p:ph type="sldImg"/>
          </p:nvPr>
        </p:nvSpPr>
        <p:spPr>
          <a:ln/>
        </p:spPr>
      </p:sp>
      <p:sp>
        <p:nvSpPr>
          <p:cNvPr id="309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Carranza is slowing bringing reforms to Mexico ut the civil unrest continues.  Wilson tries to court Pancho Villa but after they failed to support the, Villas forces crossed into New Mexico and kill 18 Americans and Present Wilon sends 10000 troops on an expedition to Mexico to capture Villa.</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Slide Image Placeholder 1"/>
          <p:cNvSpPr>
            <a:spLocks noGrp="1" noRot="1" noChangeAspect="1"/>
          </p:cNvSpPr>
          <p:nvPr>
            <p:ph type="sldImg"/>
          </p:nvPr>
        </p:nvSpPr>
        <p:spPr>
          <a:ln/>
        </p:spPr>
      </p:sp>
      <p:sp>
        <p:nvSpPr>
          <p:cNvPr id="3112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
        <p:nvSpPr>
          <p:cNvPr id="3112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C029F2CA-BBB8-0F49-B446-22359416944F}" type="slidenum">
              <a:rPr lang="en-US" sz="1200"/>
              <a:pPr/>
              <a:t>23</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AD18D46-1588-114B-A22F-2DB67384297C}" type="slidenum">
              <a:rPr lang="en-US" sz="1200"/>
              <a:pPr/>
              <a:t>3</a:t>
            </a:fld>
            <a:endParaRPr lang="en-US" sz="1200"/>
          </a:p>
        </p:txBody>
      </p:sp>
      <p:sp>
        <p:nvSpPr>
          <p:cNvPr id="212994" name="Rectangle 2"/>
          <p:cNvSpPr>
            <a:spLocks noChangeArrowheads="1" noTextEdit="1"/>
          </p:cNvSpPr>
          <p:nvPr>
            <p:ph type="sldImg"/>
          </p:nvPr>
        </p:nvSpPr>
        <p:spPr>
          <a:ln/>
        </p:spPr>
      </p:sp>
      <p:sp>
        <p:nvSpPr>
          <p:cNvPr id="2129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By 1890s, Cuba and Puerto Rico were the only territories of the once dominate Spain.</a:t>
            </a:r>
          </a:p>
          <a:p>
            <a:pPr eaLnBrk="1" hangingPunct="1"/>
            <a:r>
              <a:rPr lang="en-US">
                <a:latin typeface="Times" charset="0"/>
                <a:ea typeface="ＭＳ Ｐゴシック" charset="0"/>
                <a:cs typeface="ＭＳ Ｐゴシック" charset="0"/>
              </a:rPr>
              <a:t>1868-1878--Cuban rebellions against Spanish rule failed.  Revolts continue over time due to poor economy and changed in taxes on sugar (main export)</a:t>
            </a:r>
          </a:p>
          <a:p>
            <a:pPr eaLnBrk="1" hangingPunct="1"/>
            <a:r>
              <a:rPr lang="en-US">
                <a:latin typeface="Times" charset="0"/>
                <a:ea typeface="ＭＳ Ｐゴシック" charset="0"/>
                <a:cs typeface="ＭＳ Ｐゴシック" charset="0"/>
              </a:rPr>
              <a:t>Insurgents in Cuba seek to gain help from the US and sympathy by showing how they are treated by the Spanish.  Insurgents had been led into camps and thousands died due to the cramped conditions (disease and overcrowding).</a:t>
            </a:r>
          </a:p>
          <a:p>
            <a:pPr eaLnBrk="1" hangingPunct="1"/>
            <a:r>
              <a:rPr lang="en-US">
                <a:latin typeface="Times" charset="0"/>
                <a:ea typeface="ＭＳ Ｐゴシック" charset="0"/>
                <a:cs typeface="ＭＳ Ｐゴシック" charset="0"/>
              </a:rPr>
              <a:t>Cleveland does not want to get involved and opposes the annexation of Cuba and declares neutrality.</a:t>
            </a:r>
          </a:p>
          <a:p>
            <a:pPr eaLnBrk="1" hangingPunct="1"/>
            <a:r>
              <a:rPr lang="en-US">
                <a:latin typeface="Times" charset="0"/>
                <a:ea typeface="ＭＳ Ｐゴシック" charset="0"/>
                <a:cs typeface="ＭＳ Ｐゴシック" charset="0"/>
              </a:rPr>
              <a:t>McKinely takes office and has a different few--he leaned slight toward the insurgents.  Angered by Spain</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s treatment of the insurgents.  Urges Spain to find a humane way to end the rebellion</a:t>
            </a:r>
          </a:p>
          <a:p>
            <a:pPr eaLnBrk="1" hangingPunct="1"/>
            <a:r>
              <a:rPr lang="en-US">
                <a:latin typeface="Times" charset="0"/>
                <a:ea typeface="ＭＳ Ｐゴシック" charset="0"/>
                <a:cs typeface="ＭＳ Ｐゴシック" charset="0"/>
              </a:rPr>
              <a:t>Sends USS Maine to demonstrate military strength and protect American lives.  Blown up 266 lives were lost, immediate investigation, blamed on Spanish, WJB and Roosevelt urge war but McKinley holds out for a peace agreement.</a:t>
            </a:r>
          </a:p>
          <a:p>
            <a:pPr eaLnBrk="1" hangingPunct="1"/>
            <a:r>
              <a:rPr lang="en-US">
                <a:latin typeface="Times" charset="0"/>
                <a:ea typeface="ＭＳ Ｐゴシック" charset="0"/>
                <a:cs typeface="ＭＳ Ｐゴシック" charset="0"/>
              </a:rPr>
              <a:t>March 1898, McK asks for $50 m for the war and Congress approves--he can use it for the war</a:t>
            </a:r>
          </a:p>
          <a:p>
            <a:pPr eaLnBrk="1" hangingPunct="1"/>
            <a:r>
              <a:rPr lang="en-US">
                <a:latin typeface="Times" charset="0"/>
                <a:ea typeface="ＭＳ Ｐゴシック" charset="0"/>
                <a:cs typeface="ＭＳ Ｐゴシック" charset="0"/>
              </a:rPr>
              <a:t>April 25--declare war--Spain refused to negotiate.</a:t>
            </a:r>
          </a:p>
          <a:p>
            <a:pPr eaLnBrk="1" hangingPunct="1"/>
            <a:r>
              <a:rPr lang="en-US">
                <a:latin typeface="Times" charset="0"/>
                <a:ea typeface="ＭＳ Ｐゴシック" charset="0"/>
                <a:cs typeface="ＭＳ Ｐゴシック" charset="0"/>
              </a:rPr>
              <a:t>Cuba gains independence once they have a stable gov</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t.  --1902 but still controlled by American in many ways.  </a:t>
            </a:r>
            <a:endParaRPr lang="en-US">
              <a:latin typeface="Times"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4929B44A-C90A-ED46-A688-E145B7EAD2FE}" type="slidenum">
              <a:rPr lang="en-US" sz="1200"/>
              <a:pPr/>
              <a:t>24</a:t>
            </a:fld>
            <a:endParaRPr lang="en-US" sz="1200"/>
          </a:p>
        </p:txBody>
      </p:sp>
      <p:sp>
        <p:nvSpPr>
          <p:cNvPr id="314370" name="Rectangle 2"/>
          <p:cNvSpPr>
            <a:spLocks noChangeArrowheads="1" noTextEdit="1"/>
          </p:cNvSpPr>
          <p:nvPr>
            <p:ph type="sldImg"/>
          </p:nvPr>
        </p:nvSpPr>
        <p:spPr>
          <a:ln/>
        </p:spPr>
      </p:sp>
      <p:sp>
        <p:nvSpPr>
          <p:cNvPr id="3143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CED3AE7A-F6EC-8740-BF91-AE86631D0CC7}" type="slidenum">
              <a:rPr lang="en-US" sz="1200"/>
              <a:pPr/>
              <a:t>4</a:t>
            </a:fld>
            <a:endParaRPr lang="en-US" sz="1200"/>
          </a:p>
        </p:txBody>
      </p:sp>
      <p:sp>
        <p:nvSpPr>
          <p:cNvPr id="220162" name="Rectangle 2"/>
          <p:cNvSpPr>
            <a:spLocks noChangeArrowheads="1" noTextEdit="1"/>
          </p:cNvSpPr>
          <p:nvPr>
            <p:ph type="sldImg"/>
          </p:nvPr>
        </p:nvSpPr>
        <p:spPr>
          <a:ln/>
        </p:spPr>
      </p:sp>
      <p:sp>
        <p:nvSpPr>
          <p:cNvPr id="2201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Dewey located at Hong Kong--cruses the Spanish fleet in Manila bay.  Sank 8 Spanish warships--Spanish surrender Manila with a few months and rounds troops attack.</a:t>
            </a:r>
          </a:p>
          <a:p>
            <a:pPr eaLnBrk="1" hangingPunct="1"/>
            <a:r>
              <a:rPr lang="en-US">
                <a:latin typeface="Times" charset="0"/>
                <a:ea typeface="ＭＳ Ｐゴシック" charset="0"/>
                <a:cs typeface="ＭＳ Ｐゴシック" charset="0"/>
              </a:rPr>
              <a:t>Aguinaldo--29 years olf, in exile in Hong Kong, comes back when the wars starts, helped establish local gov</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t and they fight back to gain their independence.  </a:t>
            </a:r>
            <a:endParaRPr lang="en-US">
              <a:latin typeface="Times" charset="0"/>
              <a:ea typeface="ＭＳ Ｐゴシック" charset="0"/>
              <a:cs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465FF50-6280-D74C-8F28-2D2530D6DE2B}" type="slidenum">
              <a:rPr lang="en-US" sz="1200"/>
              <a:pPr/>
              <a:t>5</a:t>
            </a:fld>
            <a:endParaRPr lang="en-US" sz="1200"/>
          </a:p>
        </p:txBody>
      </p:sp>
      <p:sp>
        <p:nvSpPr>
          <p:cNvPr id="224258" name="Rectangle 2"/>
          <p:cNvSpPr>
            <a:spLocks noChangeArrowheads="1" noTextEdit="1"/>
          </p:cNvSpPr>
          <p:nvPr>
            <p:ph type="sldImg"/>
          </p:nvPr>
        </p:nvSpPr>
        <p:spPr>
          <a:ln/>
        </p:spPr>
      </p:sp>
      <p:sp>
        <p:nvSpPr>
          <p:cNvPr id="2242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Philippines is far away and large---Guam is small and P.R. is nearby…Philippines has a problem for McK.  He could not give them back to Spain and he did not want to give them to another power--Germany has already sent ships to take them if the US chose not to.  </a:t>
            </a:r>
          </a:p>
          <a:p>
            <a:pPr eaLnBrk="1" hangingPunct="1"/>
            <a:r>
              <a:rPr lang="en-US">
                <a:latin typeface="Times" charset="0"/>
                <a:ea typeface="ＭＳ Ｐゴシック" charset="0"/>
                <a:cs typeface="ＭＳ Ｐゴシック" charset="0"/>
              </a:rPr>
              <a:t>McK thought about annex but then decided to not do it because the Filipinos were not ready for independence--protectorate does not allow full control but takes resources.</a:t>
            </a:r>
          </a:p>
          <a:p>
            <a:pPr eaLnBrk="1" hangingPunct="1"/>
            <a:r>
              <a:rPr lang="en-US">
                <a:latin typeface="Times" charset="0"/>
                <a:ea typeface="ＭＳ Ｐゴシック" charset="0"/>
                <a:cs typeface="ＭＳ Ｐゴシック" charset="0"/>
              </a:rPr>
              <a:t>Desire to Christianize the,.  Hold on to a key area in the Pacific near to China and the wealth of Asia</a:t>
            </a:r>
          </a:p>
          <a:p>
            <a:pPr eaLnBrk="1" hangingPunct="1"/>
            <a:r>
              <a:rPr lang="en-US">
                <a:latin typeface="Times" charset="0"/>
                <a:ea typeface="ＭＳ Ｐゴシック" charset="0"/>
                <a:cs typeface="ＭＳ Ｐゴシック" charset="0"/>
              </a:rPr>
              <a:t>A prize for winning the war.</a:t>
            </a:r>
          </a:p>
          <a:p>
            <a:pPr eaLnBrk="1" hangingPunct="1"/>
            <a:r>
              <a:rPr lang="en-US">
                <a:latin typeface="Times" charset="0"/>
                <a:ea typeface="ＭＳ Ｐゴシック" charset="0"/>
                <a:cs typeface="ＭＳ Ｐゴシック" charset="0"/>
              </a:rPr>
              <a:t>NO annex protestors:  Jane Addams, Carnegie, Gompers--violated our very principles that our nation was founded on, did not want the cheap labor coming in from the Philippines.  Fear of the assimilation of different races</a:t>
            </a:r>
          </a:p>
          <a:p>
            <a:pPr eaLnBrk="1" hangingPunct="1"/>
            <a:r>
              <a:rPr lang="en-US">
                <a:latin typeface="Times" charset="0"/>
                <a:ea typeface="ＭＳ Ｐゴシック" charset="0"/>
                <a:cs typeface="ＭＳ Ｐゴシック" charset="0"/>
              </a:rPr>
              <a:t>Fear of larger gov</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t, more taxes, some predict tan income tax and large armies, </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puke up its heritage</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  William James psychologist</a:t>
            </a:r>
          </a:p>
          <a:p>
            <a:pPr eaLnBrk="1" hangingPunct="1"/>
            <a:r>
              <a:rPr lang="en-US">
                <a:latin typeface="Times" charset="0"/>
                <a:ea typeface="ＭＳ Ｐゴシック" charset="0"/>
                <a:cs typeface="ＭＳ Ｐゴシック" charset="0"/>
              </a:rPr>
              <a:t>Unsuccessful, lacked coherent goals--no common ground.</a:t>
            </a:r>
          </a:p>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550067D3-5419-7F4D-A5E5-41A8435E8CEA}" type="slidenum">
              <a:rPr lang="en-US" sz="1200"/>
              <a:pPr/>
              <a:t>6</a:t>
            </a:fld>
            <a:endParaRPr lang="en-US" sz="1200"/>
          </a:p>
        </p:txBody>
      </p:sp>
      <p:sp>
        <p:nvSpPr>
          <p:cNvPr id="245762" name="Rectangle 2"/>
          <p:cNvSpPr>
            <a:spLocks noChangeArrowheads="1" noTextEdit="1"/>
          </p:cNvSpPr>
          <p:nvPr>
            <p:ph type="sldImg"/>
          </p:nvPr>
        </p:nvSpPr>
        <p:spPr>
          <a:ln/>
        </p:spPr>
      </p:sp>
      <p:sp>
        <p:nvSpPr>
          <p:cNvPr id="245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Controversial decision.</a:t>
            </a:r>
          </a:p>
          <a:p>
            <a:pPr eaLnBrk="1" hangingPunct="1"/>
            <a:r>
              <a:rPr lang="en-US">
                <a:latin typeface="Times" charset="0"/>
                <a:ea typeface="ＭＳ Ｐゴシック" charset="0"/>
                <a:cs typeface="ＭＳ Ｐゴシック" charset="0"/>
              </a:rPr>
              <a:t>Annex for a short time and then independence when they are ready.  Two votes win the vote, loss by one vote that would allow the Filipinos independence after they establish a stable gov</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t.  </a:t>
            </a:r>
            <a:endParaRPr lang="en-US">
              <a:latin typeface="Times"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98DA2F1-FCC2-4C48-81B1-6F3F9A9233B6}" type="slidenum">
              <a:rPr lang="en-US" sz="1200"/>
              <a:pPr/>
              <a:t>7</a:t>
            </a:fld>
            <a:endParaRPr lang="en-US" sz="1200"/>
          </a:p>
        </p:txBody>
      </p:sp>
      <p:sp>
        <p:nvSpPr>
          <p:cNvPr id="247810" name="Rectangle 2"/>
          <p:cNvSpPr>
            <a:spLocks noChangeArrowheads="1" noTextEdit="1"/>
          </p:cNvSpPr>
          <p:nvPr>
            <p:ph type="sldImg"/>
          </p:nvPr>
        </p:nvSpPr>
        <p:spPr>
          <a:ln/>
        </p:spPr>
      </p:sp>
      <p:sp>
        <p:nvSpPr>
          <p:cNvPr id="2478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Challenges American thinking:  As a democracy, how do we deal with colonies and subjects, especially relevant since Americans fought for their independence less than 120 years prior.</a:t>
            </a:r>
          </a:p>
          <a:p>
            <a:pPr eaLnBrk="1" hangingPunct="1"/>
            <a:r>
              <a:rPr lang="en-US">
                <a:latin typeface="Times" charset="0"/>
                <a:ea typeface="ＭＳ Ｐゴシック" charset="0"/>
                <a:cs typeface="ＭＳ Ｐゴシック" charset="0"/>
              </a:rPr>
              <a:t>Ended the war--anti-imperialists also just want the conflict to be over</a:t>
            </a:r>
          </a:p>
          <a:p>
            <a:pPr eaLnBrk="1" hangingPunct="1"/>
            <a:r>
              <a:rPr lang="en-US">
                <a:latin typeface="Times" charset="0"/>
                <a:ea typeface="ＭＳ Ｐゴシック" charset="0"/>
                <a:cs typeface="ＭＳ Ｐゴシック" charset="0"/>
              </a:rPr>
              <a:t>Built national confidence.</a:t>
            </a:r>
          </a:p>
          <a:p>
            <a:pPr eaLnBrk="1" hangingPunct="1"/>
            <a:r>
              <a:rPr lang="en-US">
                <a:latin typeface="Times" charset="0"/>
                <a:ea typeface="ＭＳ Ｐゴシック" charset="0"/>
                <a:cs typeface="ＭＳ Ｐゴシック" charset="0"/>
              </a:rPr>
              <a:t>Left an anti-war feeling in ppl</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s minds</a:t>
            </a:r>
          </a:p>
          <a:p>
            <a:pPr eaLnBrk="1" hangingPunct="1"/>
            <a:r>
              <a:rPr lang="en-US">
                <a:latin typeface="Times" charset="0"/>
                <a:ea typeface="ＭＳ Ｐゴシック" charset="0"/>
                <a:cs typeface="ＭＳ Ｐゴシック" charset="0"/>
              </a:rPr>
              <a:t>American Empire--small by European standards but certainly a big step for the Americans</a:t>
            </a:r>
          </a:p>
          <a:p>
            <a:pPr eaLnBrk="1" hangingPunct="1"/>
            <a:r>
              <a:rPr lang="en-US">
                <a:latin typeface="Times" charset="0"/>
                <a:ea typeface="ＭＳ Ｐゴシック" charset="0"/>
                <a:cs typeface="ＭＳ Ｐゴシック" charset="0"/>
              </a:rPr>
              <a:t>Become to be recognized as a world power</a:t>
            </a:r>
          </a:p>
          <a:p>
            <a:pPr eaLnBrk="1" hangingPunct="1"/>
            <a:r>
              <a:rPr lang="en-US">
                <a:latin typeface="Times" charset="0"/>
                <a:ea typeface="ＭＳ Ｐゴシック" charset="0"/>
                <a:cs typeface="ＭＳ Ｐゴシック" charset="0"/>
              </a:rPr>
              <a:t>Now America is involved in other nation</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s affairs--</a:t>
            </a:r>
          </a:p>
          <a:p>
            <a:pPr eaLnBrk="1" hangingPunct="1"/>
            <a:r>
              <a:rPr lang="en-US">
                <a:latin typeface="Times" charset="0"/>
                <a:ea typeface="ＭＳ Ｐゴシック" charset="0"/>
                <a:cs typeface="ＭＳ Ｐゴシック" charset="0"/>
              </a:rPr>
              <a:t>Strengthens the office of the Presidents</a:t>
            </a:r>
          </a:p>
          <a:p>
            <a:pPr eaLnBrk="1" hangingPunct="1"/>
            <a:r>
              <a:rPr lang="en-US">
                <a:latin typeface="Times" charset="0"/>
                <a:ea typeface="ＭＳ Ｐゴシック" charset="0"/>
                <a:cs typeface="ＭＳ Ｐゴシック" charset="0"/>
              </a:rPr>
              <a:t>New World is indeed superior over the old world</a:t>
            </a:r>
          </a:p>
          <a:p>
            <a:pPr eaLnBrk="1" hangingPunct="1"/>
            <a:r>
              <a:rPr lang="en-US">
                <a:latin typeface="Times" charset="0"/>
                <a:ea typeface="ＭＳ Ｐゴシック" charset="0"/>
                <a:cs typeface="ＭＳ Ｐゴシック" charset="0"/>
              </a:rPr>
              <a:t>Chosen people won--special destiny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Slide Image Placeholder 1"/>
          <p:cNvSpPr>
            <a:spLocks noGrp="1" noRot="1" noChangeAspect="1"/>
          </p:cNvSpPr>
          <p:nvPr>
            <p:ph type="sldImg"/>
          </p:nvPr>
        </p:nvSpPr>
        <p:spPr>
          <a:ln/>
        </p:spPr>
      </p:sp>
      <p:sp>
        <p:nvSpPr>
          <p:cNvPr id="2498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err="1">
                <a:latin typeface="Times" charset="0"/>
                <a:ea typeface="ＭＳ Ｐゴシック" charset="0"/>
                <a:cs typeface="ＭＳ Ｐゴシック" charset="0"/>
              </a:rPr>
              <a:t>Captialism</a:t>
            </a:r>
            <a:r>
              <a:rPr lang="en-US" dirty="0">
                <a:latin typeface="Times" charset="0"/>
                <a:ea typeface="ＭＳ Ｐゴシック" charset="0"/>
                <a:cs typeface="ＭＳ Ｐゴシック" charset="0"/>
              </a:rPr>
              <a:t> is great, cultural elite forms, </a:t>
            </a:r>
            <a:r>
              <a:rPr lang="en-US" dirty="0" smtClean="0">
                <a:latin typeface="Times" charset="0"/>
                <a:ea typeface="ＭＳ Ｐゴシック" charset="0"/>
                <a:cs typeface="ＭＳ Ｐゴシック" charset="0"/>
              </a:rPr>
              <a:t>patronize</a:t>
            </a:r>
            <a:r>
              <a:rPr lang="en-US" baseline="0" dirty="0" smtClean="0">
                <a:latin typeface="Times" charset="0"/>
                <a:ea typeface="ＭＳ Ｐゴシック" charset="0"/>
                <a:cs typeface="ＭＳ Ｐゴシック" charset="0"/>
              </a:rPr>
              <a:t> E</a:t>
            </a:r>
            <a:r>
              <a:rPr lang="en-US" dirty="0" smtClean="0">
                <a:latin typeface="Times" charset="0"/>
                <a:ea typeface="ＭＳ Ｐゴシック" charset="0"/>
                <a:cs typeface="ＭＳ Ｐゴシック" charset="0"/>
              </a:rPr>
              <a:t>uropean </a:t>
            </a:r>
            <a:r>
              <a:rPr lang="en-US" dirty="0">
                <a:latin typeface="Times" charset="0"/>
                <a:ea typeface="ＭＳ Ｐゴシック" charset="0"/>
                <a:cs typeface="ＭＳ Ｐゴシック" charset="0"/>
              </a:rPr>
              <a:t>and </a:t>
            </a:r>
            <a:r>
              <a:rPr lang="en-US" dirty="0" smtClean="0">
                <a:latin typeface="Times" charset="0"/>
                <a:ea typeface="ＭＳ Ｐゴシック" charset="0"/>
                <a:cs typeface="ＭＳ Ｐゴシック" charset="0"/>
              </a:rPr>
              <a:t>American artists, </a:t>
            </a:r>
            <a:r>
              <a:rPr lang="en-US" dirty="0">
                <a:latin typeface="Times" charset="0"/>
                <a:ea typeface="ＭＳ Ｐゴシック" charset="0"/>
                <a:cs typeface="ＭＳ Ｐゴシック" charset="0"/>
              </a:rPr>
              <a:t>Europe wants to copy US—scientific business </a:t>
            </a:r>
            <a:r>
              <a:rPr lang="en-US" dirty="0" smtClean="0">
                <a:latin typeface="Times" charset="0"/>
                <a:ea typeface="ＭＳ Ｐゴシック" charset="0"/>
                <a:cs typeface="ＭＳ Ｐゴシック" charset="0"/>
              </a:rPr>
              <a:t>management</a:t>
            </a:r>
            <a:endParaRPr lang="en-US" dirty="0">
              <a:latin typeface="Times" charset="0"/>
              <a:ea typeface="ＭＳ Ｐゴシック" charset="0"/>
              <a:cs typeface="ＭＳ Ｐゴシック" charset="0"/>
            </a:endParaRPr>
          </a:p>
          <a:p>
            <a:endParaRPr lang="en-US" dirty="0">
              <a:latin typeface="Times" charset="0"/>
              <a:ea typeface="ＭＳ Ｐゴシック" charset="0"/>
              <a:cs typeface="ＭＳ Ｐゴシック" charset="0"/>
            </a:endParaRPr>
          </a:p>
          <a:p>
            <a:r>
              <a:rPr lang="en-US" dirty="0">
                <a:latin typeface="Times" charset="0"/>
                <a:ea typeface="ＭＳ Ｐゴシック" charset="0"/>
                <a:cs typeface="ＭＳ Ｐゴシック" charset="0"/>
              </a:rPr>
              <a:t>TR says in 1907—PI is </a:t>
            </a:r>
            <a:r>
              <a:rPr lang="en-US" dirty="0" smtClean="0">
                <a:latin typeface="Times" charset="0"/>
                <a:ea typeface="ＭＳ Ｐゴシック" charset="0"/>
                <a:cs typeface="ＭＳ Ｐゴシック" charset="0"/>
              </a:rPr>
              <a:t>Achilles's </a:t>
            </a:r>
            <a:r>
              <a:rPr lang="en-US" dirty="0">
                <a:latin typeface="Times" charset="0"/>
                <a:ea typeface="ＭＳ Ｐゴシック" charset="0"/>
                <a:cs typeface="ＭＳ Ｐゴシック" charset="0"/>
              </a:rPr>
              <a:t>heel of US.</a:t>
            </a:r>
          </a:p>
          <a:p>
            <a:endParaRPr lang="en-US" dirty="0">
              <a:latin typeface="Times" charset="0"/>
              <a:ea typeface="ＭＳ Ｐゴシック" charset="0"/>
              <a:cs typeface="ＭＳ Ｐゴシック" charset="0"/>
            </a:endParaRPr>
          </a:p>
          <a:p>
            <a:r>
              <a:rPr lang="en-US" dirty="0">
                <a:latin typeface="Times" charset="0"/>
                <a:ea typeface="ＭＳ Ｐゴシック" charset="0"/>
                <a:cs typeface="ＭＳ Ｐゴシック" charset="0"/>
              </a:rPr>
              <a:t>Great power: US has 48 states</a:t>
            </a:r>
          </a:p>
          <a:p>
            <a:r>
              <a:rPr lang="en-US" dirty="0">
                <a:latin typeface="Times" charset="0"/>
                <a:ea typeface="ＭＳ Ｐゴシック" charset="0"/>
                <a:cs typeface="ＭＳ Ｐゴシック" charset="0"/>
              </a:rPr>
              <a:t>3 m square miles</a:t>
            </a:r>
          </a:p>
          <a:p>
            <a:r>
              <a:rPr lang="en-US" dirty="0">
                <a:latin typeface="Times" charset="0"/>
                <a:ea typeface="ＭＳ Ｐゴシック" charset="0"/>
                <a:cs typeface="ＭＳ Ｐゴシック" charset="0"/>
              </a:rPr>
              <a:t>77 m people in 1901</a:t>
            </a:r>
          </a:p>
          <a:p>
            <a:r>
              <a:rPr lang="en-US" dirty="0">
                <a:latin typeface="Times" charset="0"/>
                <a:ea typeface="ＭＳ Ｐゴシック" charset="0"/>
                <a:cs typeface="ＭＳ Ｐゴシック" charset="0"/>
              </a:rPr>
              <a:t>Highest per capita income</a:t>
            </a:r>
          </a:p>
          <a:p>
            <a:r>
              <a:rPr lang="en-US" dirty="0" smtClean="0">
                <a:latin typeface="Times" charset="0"/>
                <a:ea typeface="ＭＳ Ｐゴシック" charset="0"/>
                <a:cs typeface="ＭＳ Ｐゴシック" charset="0"/>
              </a:rPr>
              <a:t>Agricultural </a:t>
            </a:r>
            <a:r>
              <a:rPr lang="en-US" dirty="0">
                <a:latin typeface="Times" charset="0"/>
                <a:ea typeface="ＭＳ Ｐゴシック" charset="0"/>
                <a:cs typeface="ＭＳ Ｐゴシック" charset="0"/>
              </a:rPr>
              <a:t>and </a:t>
            </a:r>
            <a:r>
              <a:rPr lang="en-US" dirty="0" smtClean="0">
                <a:latin typeface="Times" charset="0"/>
                <a:ea typeface="ＭＳ Ｐゴシック" charset="0"/>
                <a:cs typeface="ＭＳ Ｐゴシック" charset="0"/>
              </a:rPr>
              <a:t>industry </a:t>
            </a:r>
            <a:r>
              <a:rPr lang="en-US" dirty="0">
                <a:latin typeface="Times" charset="0"/>
                <a:ea typeface="ＭＳ Ｐゴシック" charset="0"/>
                <a:cs typeface="ＭＳ Ｐゴシック" charset="0"/>
              </a:rPr>
              <a:t>soar, favorable balance of trade led to more foreign investment</a:t>
            </a:r>
          </a:p>
          <a:p>
            <a:r>
              <a:rPr lang="en-US" dirty="0">
                <a:latin typeface="Times" charset="0"/>
                <a:ea typeface="ＭＳ Ｐゴシック" charset="0"/>
                <a:cs typeface="ＭＳ Ｐゴシック" charset="0"/>
              </a:rPr>
              <a:t>, feel %400 bigger.  </a:t>
            </a:r>
          </a:p>
          <a:p>
            <a:r>
              <a:rPr lang="en-US" dirty="0">
                <a:latin typeface="Times" charset="0"/>
                <a:ea typeface="ＭＳ Ｐゴシック" charset="0"/>
                <a:cs typeface="ＭＳ Ｐゴシック" charset="0"/>
              </a:rPr>
              <a:t>Tourism to </a:t>
            </a:r>
            <a:r>
              <a:rPr lang="en-US" dirty="0" smtClean="0">
                <a:latin typeface="Times" charset="0"/>
                <a:ea typeface="ＭＳ Ｐゴシック" charset="0"/>
                <a:cs typeface="ＭＳ Ｐゴシック" charset="0"/>
              </a:rPr>
              <a:t>the </a:t>
            </a:r>
            <a:r>
              <a:rPr lang="en-US" dirty="0">
                <a:latin typeface="Times" charset="0"/>
                <a:ea typeface="ＭＳ Ｐゴシック" charset="0"/>
                <a:cs typeface="ＭＳ Ｐゴシック" charset="0"/>
              </a:rPr>
              <a:t>US </a:t>
            </a:r>
            <a:r>
              <a:rPr lang="en-US" dirty="0" smtClean="0">
                <a:latin typeface="Times" charset="0"/>
                <a:ea typeface="ＭＳ Ｐゴシック" charset="0"/>
                <a:cs typeface="ＭＳ Ｐゴシック" charset="0"/>
              </a:rPr>
              <a:t>grow</a:t>
            </a:r>
            <a:endParaRPr lang="en-US" dirty="0">
              <a:latin typeface="Times" charset="0"/>
              <a:ea typeface="ＭＳ Ｐゴシック" charset="0"/>
              <a:cs typeface="ＭＳ Ｐゴシック" charset="0"/>
            </a:endParaRPr>
          </a:p>
          <a:p>
            <a:r>
              <a:rPr lang="en-US" dirty="0">
                <a:latin typeface="Times" charset="0"/>
                <a:ea typeface="ＭＳ Ｐゴシック" charset="0"/>
                <a:cs typeface="ＭＳ Ｐゴシック" charset="0"/>
              </a:rPr>
              <a:t>No longer culturally backward</a:t>
            </a:r>
          </a:p>
          <a:p>
            <a:r>
              <a:rPr lang="en-US" dirty="0" smtClean="0">
                <a:latin typeface="Times" charset="0"/>
                <a:ea typeface="ＭＳ Ｐゴシック" charset="0"/>
                <a:cs typeface="ＭＳ Ｐゴシック" charset="0"/>
              </a:rPr>
              <a:t>Citizens </a:t>
            </a:r>
            <a:r>
              <a:rPr lang="en-US" dirty="0">
                <a:latin typeface="Times" charset="0"/>
                <a:ea typeface="ＭＳ Ｐゴシック" charset="0"/>
                <a:cs typeface="ＭＳ Ｐゴシック" charset="0"/>
              </a:rPr>
              <a:t>send money to help Chilean earthquake, seek world peace, help </a:t>
            </a:r>
            <a:r>
              <a:rPr lang="en-US" dirty="0" smtClean="0">
                <a:latin typeface="Times" charset="0"/>
                <a:ea typeface="ＭＳ Ｐゴシック" charset="0"/>
                <a:cs typeface="ＭＳ Ｐゴシック" charset="0"/>
              </a:rPr>
              <a:t>countries</a:t>
            </a:r>
            <a:r>
              <a:rPr lang="en-US" dirty="0">
                <a:latin typeface="Times" charset="0"/>
                <a:ea typeface="ＭＳ Ｐゴシック" charset="0"/>
                <a:cs typeface="ＭＳ Ｐゴシック" charset="0"/>
              </a:rPr>
              <a:t>, Carnegie starts first </a:t>
            </a:r>
            <a:r>
              <a:rPr lang="en-US" dirty="0" smtClean="0">
                <a:latin typeface="Times" charset="0"/>
                <a:ea typeface="ＭＳ Ｐゴシック" charset="0"/>
                <a:cs typeface="ＭＳ Ｐゴシック" charset="0"/>
              </a:rPr>
              <a:t>foundation </a:t>
            </a:r>
            <a:r>
              <a:rPr lang="en-US" dirty="0">
                <a:latin typeface="Times" charset="0"/>
                <a:ea typeface="ＭＳ Ｐゴシック" charset="0"/>
                <a:cs typeface="ＭＳ Ｐゴシック" charset="0"/>
              </a:rPr>
              <a:t>for international peace—women </a:t>
            </a:r>
            <a:r>
              <a:rPr lang="en-US" dirty="0" smtClean="0">
                <a:latin typeface="Times" charset="0"/>
                <a:ea typeface="ＭＳ Ｐゴシック" charset="0"/>
                <a:cs typeface="ＭＳ Ｐゴシック" charset="0"/>
              </a:rPr>
              <a:t>especially </a:t>
            </a:r>
            <a:r>
              <a:rPr lang="en-US" dirty="0">
                <a:latin typeface="Times" charset="0"/>
                <a:ea typeface="ＭＳ Ｐゴシック" charset="0"/>
                <a:cs typeface="ＭＳ Ｐゴシック" charset="0"/>
              </a:rPr>
              <a:t>become more involved. Yay peace!  </a:t>
            </a:r>
            <a:r>
              <a:rPr lang="en-US" dirty="0" smtClean="0">
                <a:latin typeface="Times" charset="0"/>
                <a:ea typeface="ＭＳ Ｐゴシック" charset="0"/>
                <a:cs typeface="ＭＳ Ｐゴシック" charset="0"/>
              </a:rPr>
              <a:t>Around </a:t>
            </a:r>
            <a:r>
              <a:rPr lang="en-US" dirty="0">
                <a:latin typeface="Times" charset="0"/>
                <a:ea typeface="ＭＳ Ｐゴシック" charset="0"/>
                <a:cs typeface="ＭＳ Ｐゴシック" charset="0"/>
              </a:rPr>
              <a:t>the world </a:t>
            </a:r>
            <a:r>
              <a:rPr lang="en-US" dirty="0" err="1">
                <a:latin typeface="Times" charset="0"/>
                <a:ea typeface="ＭＳ Ｐゴシック" charset="0"/>
                <a:cs typeface="ＭＳ Ｐゴシック" charset="0"/>
              </a:rPr>
              <a:t>esp</a:t>
            </a:r>
            <a:r>
              <a:rPr lang="en-US" dirty="0">
                <a:latin typeface="Times" charset="0"/>
                <a:ea typeface="ＭＳ Ｐゴシック" charset="0"/>
                <a:cs typeface="ＭＳ Ｐゴシック" charset="0"/>
              </a:rPr>
              <a:t> in GB.  </a:t>
            </a:r>
          </a:p>
          <a:p>
            <a:endParaRPr lang="en-US" dirty="0">
              <a:latin typeface="Times" charset="0"/>
              <a:ea typeface="ＭＳ Ｐゴシック" charset="0"/>
              <a:cs typeface="ＭＳ Ｐゴシック" charset="0"/>
            </a:endParaRPr>
          </a:p>
        </p:txBody>
      </p:sp>
      <p:sp>
        <p:nvSpPr>
          <p:cNvPr id="2498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D348E332-657D-9344-A539-EFDF30D5FAB1}" type="slidenum">
              <a:rPr lang="en-US" sz="1200"/>
              <a:pPr/>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37179537-14D3-9C45-AED7-81BFBB25986C}" type="slidenum">
              <a:rPr lang="en-US" sz="1200"/>
              <a:pPr/>
              <a:t>9</a:t>
            </a:fld>
            <a:endParaRPr lang="en-US" sz="1200"/>
          </a:p>
        </p:txBody>
      </p:sp>
      <p:sp>
        <p:nvSpPr>
          <p:cNvPr id="261122" name="Rectangle 2"/>
          <p:cNvSpPr>
            <a:spLocks noChangeArrowheads="1" noTextEdit="1"/>
          </p:cNvSpPr>
          <p:nvPr>
            <p:ph type="sldImg"/>
          </p:nvPr>
        </p:nvSpPr>
        <p:spPr>
          <a:ln/>
        </p:spPr>
      </p:sp>
      <p:sp>
        <p:nvSpPr>
          <p:cNvPr id="2611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Desire of Hawaiians for independence from US control</a:t>
            </a:r>
          </a:p>
          <a:p>
            <a:pPr eaLnBrk="1" hangingPunct="1"/>
            <a:r>
              <a:rPr lang="en-US">
                <a:latin typeface="Times" charset="0"/>
                <a:ea typeface="ＭＳ Ｐゴシック" charset="0"/>
                <a:cs typeface="ＭＳ Ｐゴシック" charset="0"/>
              </a:rPr>
              <a:t>Some want to assimilate and gain access to US markets.</a:t>
            </a:r>
          </a:p>
          <a:p>
            <a:pPr eaLnBrk="1" hangingPunct="1"/>
            <a:r>
              <a:rPr lang="en-US">
                <a:latin typeface="Times" charset="0"/>
                <a:ea typeface="ＭＳ Ｐゴシック" charset="0"/>
                <a:cs typeface="ＭＳ Ｐゴシック" charset="0"/>
              </a:rPr>
              <a:t>Tempting crossroad in the Pacific--</a:t>
            </a:r>
          </a:p>
          <a:p>
            <a:pPr eaLnBrk="1" hangingPunct="1"/>
            <a:endParaRPr lang="en-US">
              <a:latin typeface="Times" charset="0"/>
              <a:ea typeface="ＭＳ Ｐゴシック" charset="0"/>
              <a:cs typeface="ＭＳ Ｐゴシック" charset="0"/>
            </a:endParaRPr>
          </a:p>
          <a:p>
            <a:pPr eaLnBrk="1" hangingPunct="1"/>
            <a:r>
              <a:rPr lang="en-US">
                <a:latin typeface="Times" charset="0"/>
                <a:ea typeface="ＭＳ Ｐゴシック" charset="0"/>
                <a:cs typeface="ＭＳ Ｐゴシック" charset="0"/>
              </a:rPr>
              <a:t>Battle lasts for 3 days, bloodless revolution in 1893, Queen L surrender to the </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superior force of the US.</a:t>
            </a:r>
            <a:r>
              <a:rPr lang="ja-JP" altLang="en-US">
                <a:latin typeface="Times" charset="0"/>
                <a:ea typeface="ＭＳ Ｐゴシック" charset="0"/>
                <a:cs typeface="ＭＳ Ｐゴシック" charset="0"/>
              </a:rPr>
              <a:t>”</a:t>
            </a:r>
            <a:r>
              <a:rPr lang="en-US" altLang="ja-JP">
                <a:latin typeface="Times" charset="0"/>
                <a:ea typeface="ＭＳ Ｐゴシック" charset="0"/>
                <a:cs typeface="ＭＳ Ｐゴシック" charset="0"/>
              </a:rPr>
              <a:t>.</a:t>
            </a:r>
          </a:p>
          <a:p>
            <a:pPr eaLnBrk="1" hangingPunct="1"/>
            <a:endParaRPr lang="en-US">
              <a:latin typeface="Times" charset="0"/>
              <a:ea typeface="ＭＳ Ｐゴシック" charset="0"/>
              <a:cs typeface="ＭＳ Ｐゴシック" charset="0"/>
            </a:endParaRPr>
          </a:p>
          <a:p>
            <a:pPr eaLnBrk="1" hangingPunct="1"/>
            <a:r>
              <a:rPr lang="en-US">
                <a:latin typeface="Times" charset="0"/>
                <a:ea typeface="ＭＳ Ｐゴシック" charset="0"/>
                <a:cs typeface="ＭＳ Ｐゴシック" charset="0"/>
              </a:rPr>
              <a:t>Cleveland decides that the Native did not want to join the US and it was forced and gives power back to Queen L.  Hawains rebel against this and establish the republic of Hawaii.  Debate continues throughout the 1890s.  If US does not take it Japan may.  Same arguments as for Philippines.  Finally annexed during the S-A war--helps with the war.  </a:t>
            </a:r>
          </a:p>
          <a:p>
            <a:pPr eaLnBrk="1" hangingPunct="1"/>
            <a:endParaRPr lang="en-US">
              <a:latin typeface="Times"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EA0944B5-9774-7948-ACB7-1610FF756F37}" type="slidenum">
              <a:rPr lang="en-US" sz="1200"/>
              <a:pPr/>
              <a:t>11</a:t>
            </a:fld>
            <a:endParaRPr lang="en-US" sz="1200"/>
          </a:p>
        </p:txBody>
      </p:sp>
      <p:sp>
        <p:nvSpPr>
          <p:cNvPr id="269314" name="Rectangle 2"/>
          <p:cNvSpPr>
            <a:spLocks noChangeArrowheads="1" noTextEdit="1"/>
          </p:cNvSpPr>
          <p:nvPr>
            <p:ph type="sldImg"/>
          </p:nvPr>
        </p:nvSpPr>
        <p:spPr>
          <a:ln/>
        </p:spPr>
      </p:sp>
      <p:sp>
        <p:nvSpPr>
          <p:cNvPr id="2693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atin typeface="Times" charset="0"/>
                <a:ea typeface="ＭＳ Ｐゴシック" charset="0"/>
                <a:cs typeface="ＭＳ Ｐゴシック" charset="0"/>
              </a:rPr>
              <a:t>Open Door policy--Japan, England, France, Russian and Germany had divided it already into spheres of influence.   The US wanted to trade with that area of the world.  Maintains the advantages of trade that the US has.  US might try to maintain the open door policy which is hard to do and extends their influence.  </a:t>
            </a:r>
          </a:p>
          <a:p>
            <a:pPr eaLnBrk="1" hangingPunct="1"/>
            <a:r>
              <a:rPr lang="en-US">
                <a:latin typeface="Times" charset="0"/>
                <a:ea typeface="ＭＳ Ｐゴシック" charset="0"/>
                <a:cs typeface="ＭＳ Ｐゴシック" charset="0"/>
              </a:rPr>
              <a:t>Leaves America open to more conflict with more countries.</a:t>
            </a:r>
          </a:p>
          <a:p>
            <a:pPr eaLnBrk="1" hangingPunct="1"/>
            <a:r>
              <a:rPr lang="en-US">
                <a:latin typeface="Times" charset="0"/>
                <a:ea typeface="ＭＳ Ｐゴシック" charset="0"/>
                <a:cs typeface="ＭＳ Ｐゴシック" charset="0"/>
              </a:rPr>
              <a:t>Roosevelt wins Nobel peace prize for end conflict in Russo-Japanese war by having sides sign a peace treaty.</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067D35-77BB-0F47-B245-50E8420B6790}" type="datetimeFigureOut">
              <a:rPr lang="en-US" smtClean="0"/>
              <a:t>5/12/15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459974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067D35-77BB-0F47-B245-50E8420B6790}" type="datetimeFigureOut">
              <a:rPr lang="en-US" smtClean="0"/>
              <a:t>5/12/15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3124242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067D35-77BB-0F47-B245-50E8420B6790}" type="datetimeFigureOut">
              <a:rPr lang="en-US" smtClean="0"/>
              <a:t>5/12/15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3530973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067D35-77BB-0F47-B245-50E8420B6790}" type="datetimeFigureOut">
              <a:rPr lang="en-US" smtClean="0"/>
              <a:t>5/12/15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4034224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067D35-77BB-0F47-B245-50E8420B6790}" type="datetimeFigureOut">
              <a:rPr lang="en-US" smtClean="0"/>
              <a:t>5/12/15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3424307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067D35-77BB-0F47-B245-50E8420B6790}" type="datetimeFigureOut">
              <a:rPr lang="en-US" smtClean="0"/>
              <a:t>5/12/15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4245233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067D35-77BB-0F47-B245-50E8420B6790}" type="datetimeFigureOut">
              <a:rPr lang="en-US" smtClean="0"/>
              <a:t>5/12/15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601416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067D35-77BB-0F47-B245-50E8420B6790}" type="datetimeFigureOut">
              <a:rPr lang="en-US" smtClean="0"/>
              <a:t>5/12/15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1728924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067D35-77BB-0F47-B245-50E8420B6790}" type="datetimeFigureOut">
              <a:rPr lang="en-US" smtClean="0"/>
              <a:t>5/12/15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18071345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067D35-77BB-0F47-B245-50E8420B6790}" type="datetimeFigureOut">
              <a:rPr lang="en-US" smtClean="0"/>
              <a:t>5/12/15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2645834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067D35-77BB-0F47-B245-50E8420B6790}" type="datetimeFigureOut">
              <a:rPr lang="en-US" smtClean="0"/>
              <a:t>5/12/15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B6A483-705A-D447-B12C-A4EB5B203DBF}" type="slidenum">
              <a:rPr lang="en-US" smtClean="0"/>
              <a:t>‹#›</a:t>
            </a:fld>
            <a:endParaRPr lang="en-US"/>
          </a:p>
        </p:txBody>
      </p:sp>
    </p:spTree>
    <p:extLst>
      <p:ext uri="{BB962C8B-B14F-4D97-AF65-F5344CB8AC3E}">
        <p14:creationId xmlns:p14="http://schemas.microsoft.com/office/powerpoint/2010/main" val="360135595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067D35-77BB-0F47-B245-50E8420B6790}" type="datetimeFigureOut">
              <a:rPr lang="en-US" smtClean="0"/>
              <a:t>5/12/15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6A483-705A-D447-B12C-A4EB5B203DBF}" type="slidenum">
              <a:rPr lang="en-US" smtClean="0"/>
              <a:t>‹#›</a:t>
            </a:fld>
            <a:endParaRPr lang="en-US"/>
          </a:p>
        </p:txBody>
      </p:sp>
    </p:spTree>
    <p:extLst>
      <p:ext uri="{BB962C8B-B14F-4D97-AF65-F5344CB8AC3E}">
        <p14:creationId xmlns:p14="http://schemas.microsoft.com/office/powerpoint/2010/main" val="17153618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Macintosh%20HD:Users:jackstv:Documents:American%20History:Manifest%20Destiny:Foreign%20Role:Imperialism:Yellow%20journal%20realexamples.doc!OLE_LINK1" TargetMode="External"/><Relationship Id="rId5" Type="http://schemas.openxmlformats.org/officeDocument/2006/relationships/image" Target="../media/image2.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1"/>
          <p:cNvSpPr>
            <a:spLocks noGrp="1"/>
          </p:cNvSpPr>
          <p:nvPr>
            <p:ph type="title"/>
          </p:nvPr>
        </p:nvSpPr>
        <p:spPr>
          <a:xfrm>
            <a:off x="0" y="-304800"/>
            <a:ext cx="3886200" cy="2819400"/>
          </a:xfrm>
        </p:spPr>
        <p:txBody>
          <a:bodyPr/>
          <a:lstStyle/>
          <a:p>
            <a:pPr eaLnBrk="1" fontAlgn="auto" hangingPunct="1">
              <a:spcAft>
                <a:spcPts val="0"/>
              </a:spcAft>
              <a:defRPr/>
            </a:pPr>
            <a:r>
              <a:rPr lang="en-US" dirty="0">
                <a:solidFill>
                  <a:schemeClr val="accent1">
                    <a:lumMod val="75000"/>
                  </a:schemeClr>
                </a:solidFill>
                <a:latin typeface="News Gothic MT" charset="0"/>
              </a:rPr>
              <a:t>Imperialism overseas</a:t>
            </a:r>
            <a:br>
              <a:rPr lang="en-US" dirty="0">
                <a:solidFill>
                  <a:schemeClr val="accent1">
                    <a:lumMod val="75000"/>
                  </a:schemeClr>
                </a:solidFill>
                <a:latin typeface="News Gothic MT" charset="0"/>
              </a:rPr>
            </a:br>
            <a:endParaRPr lang="en-US" dirty="0">
              <a:solidFill>
                <a:schemeClr val="accent1">
                  <a:lumMod val="75000"/>
                </a:schemeClr>
              </a:solidFill>
              <a:latin typeface="News Gothic MT" charset="0"/>
            </a:endParaRPr>
          </a:p>
        </p:txBody>
      </p:sp>
      <p:sp>
        <p:nvSpPr>
          <p:cNvPr id="107523" name="Content Placeholder 2"/>
          <p:cNvSpPr>
            <a:spLocks noGrp="1"/>
          </p:cNvSpPr>
          <p:nvPr>
            <p:ph idx="1"/>
          </p:nvPr>
        </p:nvSpPr>
        <p:spPr>
          <a:xfrm>
            <a:off x="0" y="3124200"/>
            <a:ext cx="3810000" cy="3200400"/>
          </a:xfrm>
        </p:spPr>
        <p:txBody>
          <a:bodyPr>
            <a:normAutofit fontScale="85000" lnSpcReduction="20000"/>
          </a:bodyPr>
          <a:lstStyle/>
          <a:p>
            <a:pPr eaLnBrk="1" hangingPunct="1"/>
            <a:r>
              <a:rPr lang="en-US" dirty="0" smtClean="0">
                <a:latin typeface="News Gothic MT" charset="0"/>
              </a:rPr>
              <a:t>Begins </a:t>
            </a:r>
            <a:r>
              <a:rPr lang="en-US" dirty="0">
                <a:latin typeface="News Gothic MT" charset="0"/>
              </a:rPr>
              <a:t>in 1890s</a:t>
            </a:r>
          </a:p>
          <a:p>
            <a:pPr eaLnBrk="1" hangingPunct="1">
              <a:buFont typeface="News Gothic MT" charset="0"/>
              <a:buAutoNum type="arabicPeriod"/>
            </a:pPr>
            <a:r>
              <a:rPr lang="en-US" dirty="0">
                <a:latin typeface="News Gothic MT" charset="0"/>
              </a:rPr>
              <a:t>Spanish American War</a:t>
            </a:r>
          </a:p>
          <a:p>
            <a:pPr eaLnBrk="1" hangingPunct="1">
              <a:buFont typeface="News Gothic MT" charset="0"/>
              <a:buAutoNum type="arabicPeriod"/>
            </a:pPr>
            <a:r>
              <a:rPr lang="en-US" dirty="0">
                <a:latin typeface="News Gothic MT" charset="0"/>
              </a:rPr>
              <a:t>Annexation of Hawaii</a:t>
            </a:r>
          </a:p>
          <a:p>
            <a:pPr eaLnBrk="1" hangingPunct="1">
              <a:buFont typeface="News Gothic MT" charset="0"/>
              <a:buAutoNum type="arabicPeriod"/>
            </a:pPr>
            <a:r>
              <a:rPr lang="en-US" dirty="0">
                <a:latin typeface="News Gothic MT" charset="0"/>
              </a:rPr>
              <a:t>Asia</a:t>
            </a:r>
          </a:p>
          <a:p>
            <a:pPr eaLnBrk="1" hangingPunct="1">
              <a:buFont typeface="News Gothic MT" charset="0"/>
              <a:buAutoNum type="arabicPeriod"/>
            </a:pPr>
            <a:r>
              <a:rPr lang="en-US" dirty="0">
                <a:latin typeface="News Gothic MT" charset="0"/>
              </a:rPr>
              <a:t>TR and Latin America</a:t>
            </a:r>
          </a:p>
        </p:txBody>
      </p:sp>
      <p:pic>
        <p:nvPicPr>
          <p:cNvPr id="206851"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60325"/>
            <a:ext cx="5334000"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92235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slide(fromBottom)">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slide(fromBottom)">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slide(fromBottom)">
                                      <p:cBhvr>
                                        <p:cTn id="17" dur="500"/>
                                        <p:tgtEl>
                                          <p:spTgt spid="1075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7523">
                                            <p:txEl>
                                              <p:pRg st="3" end="3"/>
                                            </p:txEl>
                                          </p:spTgt>
                                        </p:tgtEl>
                                        <p:attrNameLst>
                                          <p:attrName>style.visibility</p:attrName>
                                        </p:attrNameLst>
                                      </p:cBhvr>
                                      <p:to>
                                        <p:strVal val="visible"/>
                                      </p:to>
                                    </p:set>
                                    <p:animEffect transition="in" filter="slide(fromBottom)">
                                      <p:cBhvr>
                                        <p:cTn id="22" dur="500"/>
                                        <p:tgtEl>
                                          <p:spTgt spid="1075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7523">
                                            <p:txEl>
                                              <p:pRg st="4" end="4"/>
                                            </p:txEl>
                                          </p:spTgt>
                                        </p:tgtEl>
                                        <p:attrNameLst>
                                          <p:attrName>style.visibility</p:attrName>
                                        </p:attrNameLst>
                                      </p:cBhvr>
                                      <p:to>
                                        <p:strVal val="visible"/>
                                      </p:to>
                                    </p:set>
                                    <p:animEffect transition="in" filter="slide(fromBottom)">
                                      <p:cBhvr>
                                        <p:cTn id="27" dur="500"/>
                                        <p:tgtEl>
                                          <p:spTgt spid="1075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5" name="Picture 2" descr="Hawaii_Islands2.png                                            00036530Macintosh HD                   C19208A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8575"/>
            <a:ext cx="7239000"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70764628"/>
      </p:ext>
    </p:extLst>
  </p:cSld>
  <p:clrMapOvr>
    <a:masterClrMapping/>
  </p:clrMapOvr>
  <p:transition xmlns:p14="http://schemas.microsoft.com/office/powerpoint/2010/main" advClick="0" advTm="10000">
    <p:cover dir="d"/>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7633" name="Rectangle 2"/>
          <p:cNvSpPr>
            <a:spLocks noGrp="1" noChangeArrowheads="1"/>
          </p:cNvSpPr>
          <p:nvPr>
            <p:ph type="title"/>
          </p:nvPr>
        </p:nvSpPr>
        <p:spPr>
          <a:xfrm>
            <a:off x="-1447800" y="0"/>
            <a:ext cx="8042275" cy="914400"/>
          </a:xfrm>
        </p:spPr>
        <p:txBody>
          <a:bodyPr/>
          <a:lstStyle/>
          <a:p>
            <a:pPr eaLnBrk="1" fontAlgn="auto" hangingPunct="1">
              <a:spcAft>
                <a:spcPts val="0"/>
              </a:spcAft>
              <a:defRPr/>
            </a:pPr>
            <a:r>
              <a:rPr lang="en-US">
                <a:solidFill>
                  <a:schemeClr val="accent1">
                    <a:lumMod val="75000"/>
                  </a:schemeClr>
                </a:solidFill>
                <a:latin typeface="News Gothic MT" charset="0"/>
              </a:rPr>
              <a:t>#3: Asia</a:t>
            </a:r>
          </a:p>
        </p:txBody>
      </p:sp>
      <p:sp>
        <p:nvSpPr>
          <p:cNvPr id="57347" name="Rectangle 3"/>
          <p:cNvSpPr>
            <a:spLocks noGrp="1" noChangeArrowheads="1"/>
          </p:cNvSpPr>
          <p:nvPr>
            <p:ph idx="1"/>
          </p:nvPr>
        </p:nvSpPr>
        <p:spPr>
          <a:xfrm>
            <a:off x="0" y="1143000"/>
            <a:ext cx="4800600" cy="5105400"/>
          </a:xfrm>
        </p:spPr>
        <p:txBody>
          <a:bodyPr rtlCol="0">
            <a:normAutofit lnSpcReduction="10000"/>
          </a:bodyPr>
          <a:lstStyle/>
          <a:p>
            <a:pPr eaLnBrk="1" fontAlgn="auto" hangingPunct="1">
              <a:lnSpc>
                <a:spcPct val="90000"/>
              </a:lnSpc>
              <a:spcAft>
                <a:spcPts val="0"/>
              </a:spcAft>
              <a:buFont typeface="Arial" pitchFamily="34" charset="0"/>
              <a:buChar char="•"/>
              <a:defRPr/>
            </a:pPr>
            <a:r>
              <a:rPr lang="en-US" sz="2800">
                <a:latin typeface="News Gothic MT" charset="0"/>
              </a:rPr>
              <a:t>With the annexation of Hawaii, PI, and Guam, US seeks more trade with Asia particularly China and Japan</a:t>
            </a:r>
          </a:p>
          <a:p>
            <a:pPr eaLnBrk="1" fontAlgn="auto" hangingPunct="1">
              <a:lnSpc>
                <a:spcPct val="90000"/>
              </a:lnSpc>
              <a:spcAft>
                <a:spcPts val="0"/>
              </a:spcAft>
              <a:buFont typeface="Arial" pitchFamily="34" charset="0"/>
              <a:buChar char="•"/>
              <a:defRPr/>
            </a:pPr>
            <a:r>
              <a:rPr lang="en-US" sz="2800" i="1">
                <a:latin typeface="News Gothic MT" charset="0"/>
              </a:rPr>
              <a:t>Open Door Policy</a:t>
            </a:r>
            <a:r>
              <a:rPr lang="en-US" sz="2800">
                <a:latin typeface="News Gothic MT" charset="0"/>
              </a:rPr>
              <a:t>--Open China</a:t>
            </a:r>
            <a:r>
              <a:rPr lang="ja-JP" altLang="en-US" sz="2800">
                <a:latin typeface="News Gothic MT" charset="0"/>
              </a:rPr>
              <a:t>’</a:t>
            </a:r>
            <a:r>
              <a:rPr lang="en-US" altLang="ja-JP" sz="2800">
                <a:latin typeface="News Gothic MT" charset="0"/>
              </a:rPr>
              <a:t>s ports for open trade for everyone--No desire to colonize--just trade (1898)</a:t>
            </a:r>
          </a:p>
          <a:p>
            <a:pPr eaLnBrk="1" fontAlgn="auto" hangingPunct="1">
              <a:lnSpc>
                <a:spcPct val="90000"/>
              </a:lnSpc>
              <a:spcAft>
                <a:spcPts val="0"/>
              </a:spcAft>
              <a:buFont typeface="Arial" pitchFamily="34" charset="0"/>
              <a:buChar char="•"/>
              <a:defRPr/>
            </a:pPr>
            <a:r>
              <a:rPr lang="en-US" sz="2800">
                <a:latin typeface="News Gothic MT" charset="0"/>
              </a:rPr>
              <a:t>US asks European powers to allow for free trade in China</a:t>
            </a:r>
          </a:p>
        </p:txBody>
      </p:sp>
      <p:pic>
        <p:nvPicPr>
          <p:cNvPr id="26829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37100" y="523875"/>
            <a:ext cx="4406900" cy="585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12653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7000"/>
                                  </p:stCondLst>
                                  <p:childTnLst>
                                    <p:set>
                                      <p:cBhvr>
                                        <p:cTn id="6" dur="1" fill="hold">
                                          <p:stCondLst>
                                            <p:cond delay="499"/>
                                          </p:stCondLst>
                                        </p:cTn>
                                        <p:tgtEl>
                                          <p:spTgt spid="57347">
                                            <p:txEl>
                                              <p:pRg st="0" end="0"/>
                                            </p:txEl>
                                          </p:spTgt>
                                        </p:tgtEl>
                                        <p:attrNameLst>
                                          <p:attrName>style.visibility</p:attrName>
                                        </p:attrNameLst>
                                      </p:cBhvr>
                                      <p:to>
                                        <p:strVal val="visible"/>
                                      </p:to>
                                    </p:set>
                                  </p:childTnLst>
                                </p:cTn>
                              </p:par>
                            </p:childTnLst>
                          </p:cTn>
                        </p:par>
                        <p:par>
                          <p:cTn id="7" fill="hold" nodeType="afterGroup">
                            <p:stCondLst>
                              <p:cond delay="7500"/>
                            </p:stCondLst>
                            <p:childTnLst>
                              <p:par>
                                <p:cTn id="8" presetID="0" presetClass="entr" presetSubtype="0" fill="hold" grpId="0" nodeType="afterEffect">
                                  <p:stCondLst>
                                    <p:cond delay="7000"/>
                                  </p:stCondLst>
                                  <p:childTnLst>
                                    <p:set>
                                      <p:cBhvr>
                                        <p:cTn id="9" dur="1" fill="hold">
                                          <p:stCondLst>
                                            <p:cond delay="499"/>
                                          </p:stCondLst>
                                        </p:cTn>
                                        <p:tgtEl>
                                          <p:spTgt spid="57347">
                                            <p:txEl>
                                              <p:pRg st="1" end="1"/>
                                            </p:txEl>
                                          </p:spTgt>
                                        </p:tgtEl>
                                        <p:attrNameLst>
                                          <p:attrName>style.visibility</p:attrName>
                                        </p:attrNameLst>
                                      </p:cBhvr>
                                      <p:to>
                                        <p:strVal val="visible"/>
                                      </p:to>
                                    </p:set>
                                  </p:childTnLst>
                                </p:cTn>
                              </p:par>
                            </p:childTnLst>
                          </p:cTn>
                        </p:par>
                        <p:par>
                          <p:cTn id="10" fill="hold" nodeType="afterGroup">
                            <p:stCondLst>
                              <p:cond delay="15000"/>
                            </p:stCondLst>
                            <p:childTnLst>
                              <p:par>
                                <p:cTn id="11" presetID="0" presetClass="entr" presetSubtype="0" fill="hold" grpId="0" nodeType="afterEffect">
                                  <p:stCondLst>
                                    <p:cond delay="7000"/>
                                  </p:stCondLst>
                                  <p:childTnLst>
                                    <p:set>
                                      <p:cBhvr>
                                        <p:cTn id="12" dur="1" fill="hold">
                                          <p:stCondLst>
                                            <p:cond delay="499"/>
                                          </p:stCondLst>
                                        </p:cTn>
                                        <p:tgtEl>
                                          <p:spTgt spid="573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autoUpdateAnimBg="0" advAuto="700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China</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a:xfrm>
            <a:off x="349250" y="3124200"/>
            <a:ext cx="7642225" cy="3001963"/>
          </a:xfrm>
        </p:spPr>
        <p:txBody>
          <a:bodyPr>
            <a:normAutofit fontScale="77500" lnSpcReduction="20000"/>
          </a:bodyPr>
          <a:lstStyle/>
          <a:p>
            <a:pPr eaLnBrk="1" hangingPunct="1"/>
            <a:r>
              <a:rPr lang="en-US">
                <a:latin typeface="Century Gothic" charset="0"/>
              </a:rPr>
              <a:t>Symbol of colonization</a:t>
            </a:r>
          </a:p>
          <a:p>
            <a:pPr eaLnBrk="1" hangingPunct="1"/>
            <a:r>
              <a:rPr lang="en-US">
                <a:latin typeface="Century Gothic" charset="0"/>
              </a:rPr>
              <a:t>Germany: “slicing the Chinese melon”</a:t>
            </a:r>
          </a:p>
          <a:p>
            <a:pPr eaLnBrk="1" hangingPunct="1"/>
            <a:r>
              <a:rPr lang="en-US">
                <a:latin typeface="Century Gothic" charset="0"/>
              </a:rPr>
              <a:t>Missionaries 	</a:t>
            </a:r>
          </a:p>
          <a:p>
            <a:pPr lvl="1" eaLnBrk="1" hangingPunct="1"/>
            <a:r>
              <a:rPr lang="en-US">
                <a:latin typeface="Century Gothic" charset="0"/>
              </a:rPr>
              <a:t>Attacked</a:t>
            </a:r>
          </a:p>
          <a:p>
            <a:pPr eaLnBrk="1" hangingPunct="1"/>
            <a:r>
              <a:rPr lang="en-US">
                <a:latin typeface="Century Gothic" charset="0"/>
              </a:rPr>
              <a:t>Chinese Exclusion Act—Can the US ask for help for these missionaries?</a:t>
            </a:r>
          </a:p>
          <a:p>
            <a:pPr eaLnBrk="1" hangingPunct="1"/>
            <a:r>
              <a:rPr lang="en-US">
                <a:latin typeface="Century Gothic" charset="0"/>
              </a:rPr>
              <a:t>Secretary of State Olney—US must secure rights for US citizens in China</a:t>
            </a:r>
          </a:p>
          <a:p>
            <a:pPr eaLnBrk="1" hangingPunct="1"/>
            <a:endParaRPr lang="en-US">
              <a:latin typeface="Century Gothic" charset="0"/>
            </a:endParaRPr>
          </a:p>
        </p:txBody>
      </p:sp>
      <p:pic>
        <p:nvPicPr>
          <p:cNvPr id="270339"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5175" y="0"/>
            <a:ext cx="3298825" cy="298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6319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par>
                                <p:cTn id="18" presetID="1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lide(fromBottom)">
                                      <p:cBhvr>
                                        <p:cTn id="20" dur="500"/>
                                        <p:tgtEl>
                                          <p:spTgt spid="3">
                                            <p:txEl>
                                              <p:pRg st="3" end="3"/>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slide(fromBottom)">
                                      <p:cBhvr>
                                        <p:cTn id="25" dur="500"/>
                                        <p:tgtEl>
                                          <p:spTgt spid="3">
                                            <p:txEl>
                                              <p:pRg st="4" end="4"/>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slide(fromBottom)">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China and Trade</a:t>
            </a:r>
            <a:endParaRPr lang="en-US" dirty="0">
              <a:solidFill>
                <a:schemeClr val="accent1">
                  <a:lumMod val="75000"/>
                </a:schemeClr>
              </a:solidFill>
              <a:ea typeface="+mj-ea"/>
              <a:cs typeface="+mj-cs"/>
            </a:endParaRPr>
          </a:p>
        </p:txBody>
      </p:sp>
      <p:sp>
        <p:nvSpPr>
          <p:cNvPr id="272386" name="Content Placeholder 2"/>
          <p:cNvSpPr>
            <a:spLocks noGrp="1"/>
          </p:cNvSpPr>
          <p:nvPr>
            <p:ph idx="1"/>
          </p:nvPr>
        </p:nvSpPr>
        <p:spPr>
          <a:xfrm>
            <a:off x="349250" y="1600200"/>
            <a:ext cx="3503613" cy="4525963"/>
          </a:xfrm>
        </p:spPr>
        <p:txBody>
          <a:bodyPr/>
          <a:lstStyle/>
          <a:p>
            <a:pPr eaLnBrk="1" hangingPunct="1"/>
            <a:r>
              <a:rPr lang="en-US">
                <a:latin typeface="Century Gothic" charset="0"/>
              </a:rPr>
              <a:t>US pushes Open Door Policy</a:t>
            </a:r>
          </a:p>
          <a:p>
            <a:pPr eaLnBrk="1" hangingPunct="1"/>
            <a:r>
              <a:rPr lang="en-US">
                <a:latin typeface="Century Gothic" charset="0"/>
              </a:rPr>
              <a:t>Win/Win?</a:t>
            </a:r>
          </a:p>
        </p:txBody>
      </p:sp>
      <p:pic>
        <p:nvPicPr>
          <p:cNvPr id="2723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1733550"/>
            <a:ext cx="3856038" cy="512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90021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Boxer Rebellion</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a:xfrm>
            <a:off x="349250" y="1600200"/>
            <a:ext cx="7324725" cy="5032375"/>
          </a:xfrm>
        </p:spPr>
        <p:txBody>
          <a:bodyPr>
            <a:normAutofit fontScale="85000" lnSpcReduction="20000"/>
          </a:bodyPr>
          <a:lstStyle/>
          <a:p>
            <a:pPr eaLnBrk="1" hangingPunct="1"/>
            <a:r>
              <a:rPr lang="en-US">
                <a:latin typeface="Century Gothic" charset="0"/>
              </a:rPr>
              <a:t>McKinley sends relief expedition</a:t>
            </a:r>
          </a:p>
          <a:p>
            <a:pPr lvl="1" eaLnBrk="1" hangingPunct="1"/>
            <a:r>
              <a:rPr lang="en-US">
                <a:latin typeface="Century Gothic" charset="0"/>
              </a:rPr>
              <a:t>Without Congress approval</a:t>
            </a:r>
          </a:p>
          <a:p>
            <a:pPr eaLnBrk="1" hangingPunct="1"/>
            <a:r>
              <a:rPr lang="en-US">
                <a:latin typeface="Century Gothic" charset="0"/>
              </a:rPr>
              <a:t>Aftermath gives more power to Western powers in China</a:t>
            </a:r>
          </a:p>
          <a:p>
            <a:pPr lvl="1" eaLnBrk="1" hangingPunct="1"/>
            <a:r>
              <a:rPr lang="en-US">
                <a:latin typeface="Century Gothic" charset="0"/>
              </a:rPr>
              <a:t>300 million dollar indemnity</a:t>
            </a:r>
          </a:p>
          <a:p>
            <a:pPr lvl="1" eaLnBrk="1" hangingPunct="1"/>
            <a:r>
              <a:rPr lang="en-US">
                <a:latin typeface="Century Gothic" charset="0"/>
              </a:rPr>
              <a:t>Additional troops to remain on Chinese soil</a:t>
            </a:r>
          </a:p>
          <a:p>
            <a:pPr lvl="1" eaLnBrk="1" hangingPunct="1"/>
            <a:r>
              <a:rPr lang="en-US">
                <a:latin typeface="Century Gothic" charset="0"/>
              </a:rPr>
              <a:t>US does not dispute the unequal treaties (takes $25 m indemnity)</a:t>
            </a:r>
          </a:p>
          <a:p>
            <a:pPr eaLnBrk="1" hangingPunct="1"/>
            <a:r>
              <a:rPr lang="en-US">
                <a:latin typeface="Century Gothic" charset="0"/>
              </a:rPr>
              <a:t>2</a:t>
            </a:r>
            <a:r>
              <a:rPr lang="en-US" baseline="30000">
                <a:latin typeface="Century Gothic" charset="0"/>
              </a:rPr>
              <a:t>nd</a:t>
            </a:r>
            <a:r>
              <a:rPr lang="en-US">
                <a:latin typeface="Century Gothic" charset="0"/>
              </a:rPr>
              <a:t> Open Door Note</a:t>
            </a:r>
          </a:p>
          <a:p>
            <a:pPr lvl="1" eaLnBrk="1" hangingPunct="1"/>
            <a:r>
              <a:rPr lang="en-US">
                <a:latin typeface="Century Gothic" charset="0"/>
              </a:rPr>
              <a:t>Meaningless?</a:t>
            </a:r>
          </a:p>
          <a:p>
            <a:pPr lvl="1" eaLnBrk="1" hangingPunct="1"/>
            <a:r>
              <a:rPr lang="en-US">
                <a:latin typeface="Century Gothic" charset="0"/>
              </a:rPr>
              <a:t>Move to capture China</a:t>
            </a:r>
          </a:p>
          <a:p>
            <a:pPr lvl="1" eaLnBrk="1" hangingPunct="1"/>
            <a:r>
              <a:rPr lang="en-US">
                <a:latin typeface="Century Gothic" charset="0"/>
              </a:rPr>
              <a:t>“May we not want a slice, if it is to be divided?” McKinley</a:t>
            </a:r>
          </a:p>
        </p:txBody>
      </p:sp>
    </p:spTree>
    <p:extLst>
      <p:ext uri="{BB962C8B-B14F-4D97-AF65-F5344CB8AC3E}">
        <p14:creationId xmlns:p14="http://schemas.microsoft.com/office/powerpoint/2010/main" val="2837321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Bottom)">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lide(fromBottom)">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slide(fromBottom)">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noChangeArrowheads="1"/>
          </p:cNvSpPr>
          <p:nvPr>
            <p:ph type="title"/>
          </p:nvPr>
        </p:nvSpPr>
        <p:spPr>
          <a:xfrm>
            <a:off x="5562600" y="609600"/>
            <a:ext cx="3352800" cy="5029200"/>
          </a:xfrm>
        </p:spPr>
        <p:txBody>
          <a:bodyPr/>
          <a:lstStyle/>
          <a:p>
            <a:pPr eaLnBrk="1" fontAlgn="auto" hangingPunct="1">
              <a:spcAft>
                <a:spcPts val="0"/>
              </a:spcAft>
              <a:defRPr/>
            </a:pPr>
            <a:r>
              <a:rPr lang="en-US">
                <a:solidFill>
                  <a:schemeClr val="accent1">
                    <a:lumMod val="75000"/>
                  </a:schemeClr>
                </a:solidFill>
                <a:latin typeface="News Gothic MT" charset="0"/>
              </a:rPr>
              <a:t/>
            </a:r>
            <a:br>
              <a:rPr lang="en-US">
                <a:solidFill>
                  <a:schemeClr val="accent1">
                    <a:lumMod val="75000"/>
                  </a:schemeClr>
                </a:solidFill>
                <a:latin typeface="News Gothic MT" charset="0"/>
              </a:rPr>
            </a:br>
            <a:r>
              <a:rPr lang="en-US">
                <a:solidFill>
                  <a:schemeClr val="accent1">
                    <a:lumMod val="75000"/>
                  </a:schemeClr>
                </a:solidFill>
                <a:latin typeface="News Gothic MT" charset="0"/>
              </a:rPr>
              <a:t/>
            </a:r>
            <a:br>
              <a:rPr lang="en-US">
                <a:solidFill>
                  <a:schemeClr val="accent1">
                    <a:lumMod val="75000"/>
                  </a:schemeClr>
                </a:solidFill>
                <a:latin typeface="News Gothic MT" charset="0"/>
              </a:rPr>
            </a:br>
            <a:r>
              <a:rPr lang="en-US">
                <a:solidFill>
                  <a:schemeClr val="accent1">
                    <a:lumMod val="75000"/>
                  </a:schemeClr>
                </a:solidFill>
                <a:latin typeface="News Gothic MT" charset="0"/>
              </a:rPr>
              <a:t>#4: Theodore Roosevelt</a:t>
            </a:r>
            <a:br>
              <a:rPr lang="en-US">
                <a:solidFill>
                  <a:schemeClr val="accent1">
                    <a:lumMod val="75000"/>
                  </a:schemeClr>
                </a:solidFill>
                <a:latin typeface="News Gothic MT" charset="0"/>
              </a:rPr>
            </a:br>
            <a:r>
              <a:rPr lang="en-US">
                <a:solidFill>
                  <a:schemeClr val="accent1">
                    <a:lumMod val="75000"/>
                  </a:schemeClr>
                </a:solidFill>
                <a:latin typeface="News Gothic MT" charset="0"/>
              </a:rPr>
              <a:t>1901-1909</a:t>
            </a:r>
          </a:p>
        </p:txBody>
      </p:sp>
      <p:pic>
        <p:nvPicPr>
          <p:cNvPr id="276482" name="Picture 3" descr="454px-President_Theod#7455C.jpg                                00036530Macintosh HD                   C19208A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958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18310394"/>
      </p:ext>
    </p:extLst>
  </p:cSld>
  <p:clrMapOvr>
    <a:masterClrMapping/>
  </p:clrMapOvr>
  <p:transition xmlns:p14="http://schemas.microsoft.com/office/powerpoint/2010/main" advClick="0" advTm="10000">
    <p:cover dir="d"/>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2993" name="Rectangle 2"/>
          <p:cNvSpPr>
            <a:spLocks noGrp="1" noChangeArrowheads="1"/>
          </p:cNvSpPr>
          <p:nvPr>
            <p:ph type="title"/>
          </p:nvPr>
        </p:nvSpPr>
        <p:spPr>
          <a:xfrm>
            <a:off x="549275" y="107950"/>
            <a:ext cx="8042275" cy="1644650"/>
          </a:xfrm>
        </p:spPr>
        <p:txBody>
          <a:bodyPr/>
          <a:lstStyle/>
          <a:p>
            <a:pPr eaLnBrk="1" fontAlgn="auto" hangingPunct="1">
              <a:spcAft>
                <a:spcPts val="0"/>
              </a:spcAft>
              <a:defRPr/>
            </a:pPr>
            <a:r>
              <a:rPr lang="en-US" dirty="0" smtClean="0">
                <a:solidFill>
                  <a:schemeClr val="accent1">
                    <a:lumMod val="75000"/>
                  </a:schemeClr>
                </a:solidFill>
                <a:latin typeface="News Gothic MT" charset="0"/>
              </a:rPr>
              <a:t>Panama Canal</a:t>
            </a:r>
            <a:endParaRPr lang="en-US" dirty="0">
              <a:solidFill>
                <a:schemeClr val="accent1">
                  <a:lumMod val="75000"/>
                </a:schemeClr>
              </a:solidFill>
              <a:latin typeface="News Gothic MT" charset="0"/>
            </a:endParaRPr>
          </a:p>
        </p:txBody>
      </p:sp>
      <p:sp>
        <p:nvSpPr>
          <p:cNvPr id="66563" name="Rectangle 3"/>
          <p:cNvSpPr>
            <a:spLocks noGrp="1" noChangeArrowheads="1"/>
          </p:cNvSpPr>
          <p:nvPr>
            <p:ph idx="1"/>
          </p:nvPr>
        </p:nvSpPr>
        <p:spPr>
          <a:xfrm>
            <a:off x="0" y="1981200"/>
            <a:ext cx="8839200" cy="4876800"/>
          </a:xfrm>
        </p:spPr>
        <p:txBody>
          <a:bodyPr/>
          <a:lstStyle/>
          <a:p>
            <a:pPr eaLnBrk="1" hangingPunct="1"/>
            <a:r>
              <a:rPr lang="en-US">
                <a:latin typeface="News Gothic MT" charset="0"/>
              </a:rPr>
              <a:t>US funds Panamanian rebels in their quest for independence.</a:t>
            </a:r>
          </a:p>
          <a:p>
            <a:pPr eaLnBrk="1" hangingPunct="1"/>
            <a:r>
              <a:rPr lang="en-US">
                <a:latin typeface="News Gothic MT" charset="0"/>
              </a:rPr>
              <a:t>Panama gives control to the US for $10 million and annual rent of $250,000</a:t>
            </a:r>
          </a:p>
          <a:p>
            <a:pPr eaLnBrk="1" hangingPunct="1"/>
            <a:r>
              <a:rPr lang="en-US">
                <a:latin typeface="News Gothic MT" charset="0"/>
              </a:rPr>
              <a:t>Canal is built--5000 die, tropical diseases cause many deaths</a:t>
            </a:r>
          </a:p>
          <a:p>
            <a:pPr eaLnBrk="1" hangingPunct="1"/>
            <a:r>
              <a:rPr lang="en-US">
                <a:latin typeface="News Gothic MT" charset="0"/>
              </a:rPr>
              <a:t>Drainage and Oiling=technological breakthroughs</a:t>
            </a:r>
          </a:p>
          <a:p>
            <a:pPr eaLnBrk="1" hangingPunct="1"/>
            <a:r>
              <a:rPr lang="en-US">
                <a:latin typeface="News Gothic MT" charset="0"/>
              </a:rPr>
              <a:t>Canal cuts off 8000 nautical miles</a:t>
            </a:r>
          </a:p>
        </p:txBody>
      </p:sp>
    </p:spTree>
    <p:extLst>
      <p:ext uri="{BB962C8B-B14F-4D97-AF65-F5344CB8AC3E}">
        <p14:creationId xmlns:p14="http://schemas.microsoft.com/office/powerpoint/2010/main" val="801723735"/>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7000"/>
                                  </p:stCondLst>
                                  <p:childTnLst>
                                    <p:set>
                                      <p:cBhvr>
                                        <p:cTn id="6" dur="1" fill="hold">
                                          <p:stCondLst>
                                            <p:cond delay="499"/>
                                          </p:stCondLst>
                                        </p:cTn>
                                        <p:tgtEl>
                                          <p:spTgt spid="66563">
                                            <p:txEl>
                                              <p:pRg st="0" end="0"/>
                                            </p:txEl>
                                          </p:spTgt>
                                        </p:tgtEl>
                                        <p:attrNameLst>
                                          <p:attrName>style.visibility</p:attrName>
                                        </p:attrNameLst>
                                      </p:cBhvr>
                                      <p:to>
                                        <p:strVal val="visible"/>
                                      </p:to>
                                    </p:set>
                                  </p:childTnLst>
                                </p:cTn>
                              </p:par>
                            </p:childTnLst>
                          </p:cTn>
                        </p:par>
                        <p:par>
                          <p:cTn id="7" fill="hold" nodeType="afterGroup">
                            <p:stCondLst>
                              <p:cond delay="7500"/>
                            </p:stCondLst>
                            <p:childTnLst>
                              <p:par>
                                <p:cTn id="8" presetID="0" presetClass="entr" presetSubtype="0" fill="hold" grpId="0" nodeType="afterEffect">
                                  <p:stCondLst>
                                    <p:cond delay="7000"/>
                                  </p:stCondLst>
                                  <p:childTnLst>
                                    <p:set>
                                      <p:cBhvr>
                                        <p:cTn id="9" dur="1" fill="hold">
                                          <p:stCondLst>
                                            <p:cond delay="499"/>
                                          </p:stCondLst>
                                        </p:cTn>
                                        <p:tgtEl>
                                          <p:spTgt spid="66563">
                                            <p:txEl>
                                              <p:pRg st="1" end="1"/>
                                            </p:txEl>
                                          </p:spTgt>
                                        </p:tgtEl>
                                        <p:attrNameLst>
                                          <p:attrName>style.visibility</p:attrName>
                                        </p:attrNameLst>
                                      </p:cBhvr>
                                      <p:to>
                                        <p:strVal val="visible"/>
                                      </p:to>
                                    </p:set>
                                  </p:childTnLst>
                                </p:cTn>
                              </p:par>
                            </p:childTnLst>
                          </p:cTn>
                        </p:par>
                        <p:par>
                          <p:cTn id="10" fill="hold" nodeType="afterGroup">
                            <p:stCondLst>
                              <p:cond delay="15000"/>
                            </p:stCondLst>
                            <p:childTnLst>
                              <p:par>
                                <p:cTn id="11" presetID="0" presetClass="entr" presetSubtype="0" fill="hold" grpId="0" nodeType="afterEffect">
                                  <p:stCondLst>
                                    <p:cond delay="7000"/>
                                  </p:stCondLst>
                                  <p:childTnLst>
                                    <p:set>
                                      <p:cBhvr>
                                        <p:cTn id="12" dur="1" fill="hold">
                                          <p:stCondLst>
                                            <p:cond delay="499"/>
                                          </p:stCondLst>
                                        </p:cTn>
                                        <p:tgtEl>
                                          <p:spTgt spid="66563">
                                            <p:txEl>
                                              <p:pRg st="2" end="2"/>
                                            </p:txEl>
                                          </p:spTgt>
                                        </p:tgtEl>
                                        <p:attrNameLst>
                                          <p:attrName>style.visibility</p:attrName>
                                        </p:attrNameLst>
                                      </p:cBhvr>
                                      <p:to>
                                        <p:strVal val="visible"/>
                                      </p:to>
                                    </p:set>
                                  </p:childTnLst>
                                </p:cTn>
                              </p:par>
                            </p:childTnLst>
                          </p:cTn>
                        </p:par>
                        <p:par>
                          <p:cTn id="13" fill="hold" nodeType="afterGroup">
                            <p:stCondLst>
                              <p:cond delay="22500"/>
                            </p:stCondLst>
                            <p:childTnLst>
                              <p:par>
                                <p:cTn id="14" presetID="0" presetClass="entr" presetSubtype="0" fill="hold" grpId="0" nodeType="afterEffect">
                                  <p:stCondLst>
                                    <p:cond delay="7000"/>
                                  </p:stCondLst>
                                  <p:childTnLst>
                                    <p:set>
                                      <p:cBhvr>
                                        <p:cTn id="15" dur="1" fill="hold">
                                          <p:stCondLst>
                                            <p:cond delay="499"/>
                                          </p:stCondLst>
                                        </p:cTn>
                                        <p:tgtEl>
                                          <p:spTgt spid="66563">
                                            <p:txEl>
                                              <p:pRg st="3" end="3"/>
                                            </p:txEl>
                                          </p:spTgt>
                                        </p:tgtEl>
                                        <p:attrNameLst>
                                          <p:attrName>style.visibility</p:attrName>
                                        </p:attrNameLst>
                                      </p:cBhvr>
                                      <p:to>
                                        <p:strVal val="visible"/>
                                      </p:to>
                                    </p:set>
                                  </p:childTnLst>
                                </p:cTn>
                              </p:par>
                            </p:childTnLst>
                          </p:cTn>
                        </p:par>
                        <p:par>
                          <p:cTn id="16" fill="hold" nodeType="afterGroup">
                            <p:stCondLst>
                              <p:cond delay="30000"/>
                            </p:stCondLst>
                            <p:childTnLst>
                              <p:par>
                                <p:cTn id="17" presetID="0" presetClass="entr" presetSubtype="0" fill="hold" grpId="0" nodeType="afterEffect">
                                  <p:stCondLst>
                                    <p:cond delay="7000"/>
                                  </p:stCondLst>
                                  <p:childTnLst>
                                    <p:set>
                                      <p:cBhvr>
                                        <p:cTn id="18" dur="1" fill="hold">
                                          <p:stCondLst>
                                            <p:cond delay="499"/>
                                          </p:stCondLst>
                                        </p:cTn>
                                        <p:tgtEl>
                                          <p:spTgt spid="665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advAuto="700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1" name="Picture 2" descr="190x_roosevelt_big_stick.jpg                                   00036530Macintosh HD                   C19208A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0"/>
            <a:ext cx="7620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632731"/>
      </p:ext>
    </p:extLst>
  </p:cSld>
  <p:clrMapOvr>
    <a:masterClrMapping/>
  </p:clrMapOvr>
  <p:transition xmlns:p14="http://schemas.microsoft.com/office/powerpoint/2010/main" advClick="0" advTm="10000">
    <p:cover dir="d"/>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6849" name="Rectangle 2"/>
          <p:cNvSpPr>
            <a:spLocks noGrp="1" noChangeArrowheads="1"/>
          </p:cNvSpPr>
          <p:nvPr>
            <p:ph type="title"/>
          </p:nvPr>
        </p:nvSpPr>
        <p:spPr>
          <a:xfrm>
            <a:off x="685800" y="0"/>
            <a:ext cx="7772400" cy="1143000"/>
          </a:xfrm>
        </p:spPr>
        <p:txBody>
          <a:bodyPr/>
          <a:lstStyle/>
          <a:p>
            <a:pPr eaLnBrk="1" fontAlgn="auto" hangingPunct="1">
              <a:spcAft>
                <a:spcPts val="0"/>
              </a:spcAft>
              <a:defRPr/>
            </a:pPr>
            <a:r>
              <a:rPr lang="en-US" dirty="0" smtClean="0">
                <a:solidFill>
                  <a:schemeClr val="accent1">
                    <a:lumMod val="75000"/>
                  </a:schemeClr>
                </a:solidFill>
                <a:latin typeface="News Gothic MT" charset="0"/>
              </a:rPr>
              <a:t>Big Stick</a:t>
            </a:r>
            <a:endParaRPr lang="en-US" dirty="0">
              <a:solidFill>
                <a:schemeClr val="accent1">
                  <a:lumMod val="75000"/>
                </a:schemeClr>
              </a:solidFill>
              <a:latin typeface="News Gothic MT" charset="0"/>
            </a:endParaRPr>
          </a:p>
        </p:txBody>
      </p:sp>
      <p:sp>
        <p:nvSpPr>
          <p:cNvPr id="61443" name="Rectangle 3"/>
          <p:cNvSpPr>
            <a:spLocks noGrp="1" noChangeArrowheads="1"/>
          </p:cNvSpPr>
          <p:nvPr>
            <p:ph idx="1"/>
          </p:nvPr>
        </p:nvSpPr>
        <p:spPr>
          <a:xfrm>
            <a:off x="304800" y="1676400"/>
            <a:ext cx="8534400" cy="4953000"/>
          </a:xfrm>
        </p:spPr>
        <p:txBody>
          <a:bodyPr>
            <a:normAutofit fontScale="77500" lnSpcReduction="20000"/>
          </a:bodyPr>
          <a:lstStyle/>
          <a:p>
            <a:pPr eaLnBrk="1" hangingPunct="1">
              <a:lnSpc>
                <a:spcPct val="90000"/>
              </a:lnSpc>
            </a:pPr>
            <a:r>
              <a:rPr lang="en-US">
                <a:latin typeface="News Gothic MT" charset="0"/>
              </a:rPr>
              <a:t>Monroe Doctrine--</a:t>
            </a:r>
            <a:r>
              <a:rPr lang="ja-JP" altLang="en-US">
                <a:latin typeface="News Gothic MT" charset="0"/>
              </a:rPr>
              <a:t>”</a:t>
            </a:r>
            <a:r>
              <a:rPr lang="en-US" altLang="ja-JP">
                <a:latin typeface="News Gothic MT" charset="0"/>
              </a:rPr>
              <a:t>Keep your hands off</a:t>
            </a:r>
            <a:r>
              <a:rPr lang="ja-JP" altLang="en-US">
                <a:latin typeface="News Gothic MT" charset="0"/>
              </a:rPr>
              <a:t>”</a:t>
            </a:r>
            <a:r>
              <a:rPr lang="en-US" altLang="ja-JP">
                <a:latin typeface="News Gothic MT" charset="0"/>
              </a:rPr>
              <a:t> (1823)</a:t>
            </a:r>
          </a:p>
          <a:p>
            <a:pPr eaLnBrk="1" hangingPunct="1">
              <a:lnSpc>
                <a:spcPct val="90000"/>
              </a:lnSpc>
            </a:pPr>
            <a:r>
              <a:rPr lang="en-US">
                <a:latin typeface="News Gothic MT" charset="0"/>
              </a:rPr>
              <a:t>Roosevelt Corollary--US assumes role of </a:t>
            </a:r>
            <a:r>
              <a:rPr lang="ja-JP" altLang="en-US">
                <a:latin typeface="News Gothic MT" charset="0"/>
              </a:rPr>
              <a:t>“</a:t>
            </a:r>
            <a:r>
              <a:rPr lang="en-US" altLang="ja-JP">
                <a:latin typeface="News Gothic MT" charset="0"/>
              </a:rPr>
              <a:t>policeman</a:t>
            </a:r>
            <a:r>
              <a:rPr lang="ja-JP" altLang="en-US">
                <a:latin typeface="News Gothic MT" charset="0"/>
              </a:rPr>
              <a:t>”</a:t>
            </a:r>
            <a:r>
              <a:rPr lang="en-US" altLang="ja-JP">
                <a:latin typeface="News Gothic MT" charset="0"/>
              </a:rPr>
              <a:t> in Latin America (1904) (reversed in the 1930s)</a:t>
            </a:r>
          </a:p>
          <a:p>
            <a:pPr lvl="1" eaLnBrk="1" hangingPunct="1">
              <a:lnSpc>
                <a:spcPct val="90000"/>
              </a:lnSpc>
            </a:pPr>
            <a:r>
              <a:rPr lang="en-US">
                <a:latin typeface="News Gothic MT" charset="0"/>
              </a:rPr>
              <a:t>Maintains the right to restore order without European intervention; extends commercial power of US</a:t>
            </a:r>
          </a:p>
          <a:p>
            <a:pPr lvl="1" eaLnBrk="1" hangingPunct="1">
              <a:lnSpc>
                <a:spcPct val="90000"/>
              </a:lnSpc>
            </a:pPr>
            <a:r>
              <a:rPr lang="en-US">
                <a:latin typeface="News Gothic MT" charset="0"/>
              </a:rPr>
              <a:t>Latin Americans are angry as a whole--Why?</a:t>
            </a:r>
          </a:p>
          <a:p>
            <a:pPr eaLnBrk="1" hangingPunct="1">
              <a:lnSpc>
                <a:spcPct val="90000"/>
              </a:lnSpc>
            </a:pPr>
            <a:r>
              <a:rPr lang="ja-JP" altLang="en-US">
                <a:latin typeface="News Gothic MT" charset="0"/>
              </a:rPr>
              <a:t>“</a:t>
            </a:r>
            <a:r>
              <a:rPr lang="en-US" altLang="ja-JP">
                <a:latin typeface="News Gothic MT" charset="0"/>
              </a:rPr>
              <a:t>Big Stick</a:t>
            </a:r>
            <a:r>
              <a:rPr lang="ja-JP" altLang="en-US">
                <a:latin typeface="News Gothic MT" charset="0"/>
              </a:rPr>
              <a:t>”</a:t>
            </a:r>
            <a:r>
              <a:rPr lang="en-US" altLang="ja-JP">
                <a:latin typeface="News Gothic MT" charset="0"/>
              </a:rPr>
              <a:t> diplomacy</a:t>
            </a:r>
          </a:p>
          <a:p>
            <a:pPr lvl="1" eaLnBrk="1" hangingPunct="1">
              <a:lnSpc>
                <a:spcPct val="90000"/>
              </a:lnSpc>
            </a:pPr>
            <a:r>
              <a:rPr lang="ja-JP" altLang="en-US">
                <a:latin typeface="News Gothic MT" charset="0"/>
              </a:rPr>
              <a:t>“</a:t>
            </a:r>
            <a:r>
              <a:rPr lang="en-US" altLang="ja-JP">
                <a:latin typeface="News Gothic MT" charset="0"/>
              </a:rPr>
              <a:t>Strong military action to achieve goals</a:t>
            </a:r>
            <a:r>
              <a:rPr lang="ja-JP" altLang="en-US">
                <a:latin typeface="News Gothic MT" charset="0"/>
              </a:rPr>
              <a:t>”</a:t>
            </a:r>
            <a:endParaRPr lang="en-US" altLang="ja-JP">
              <a:latin typeface="News Gothic MT" charset="0"/>
            </a:endParaRPr>
          </a:p>
          <a:p>
            <a:pPr lvl="1" eaLnBrk="1" hangingPunct="1">
              <a:lnSpc>
                <a:spcPct val="90000"/>
              </a:lnSpc>
            </a:pPr>
            <a:r>
              <a:rPr lang="en-US">
                <a:latin typeface="News Gothic MT" charset="0"/>
              </a:rPr>
              <a:t>Speak softly and carry a big stick; you will go far</a:t>
            </a:r>
            <a:r>
              <a:rPr lang="ja-JP" altLang="en-US">
                <a:latin typeface="News Gothic MT" charset="0"/>
              </a:rPr>
              <a:t>”</a:t>
            </a:r>
            <a:endParaRPr lang="en-US" altLang="ja-JP">
              <a:latin typeface="News Gothic MT" charset="0"/>
            </a:endParaRPr>
          </a:p>
          <a:p>
            <a:pPr lvl="1" eaLnBrk="1" hangingPunct="1">
              <a:lnSpc>
                <a:spcPct val="90000"/>
              </a:lnSpc>
            </a:pPr>
            <a:r>
              <a:rPr lang="en-US">
                <a:latin typeface="News Gothic MT" charset="0"/>
              </a:rPr>
              <a:t>Moral responsibility to uplift other nations</a:t>
            </a:r>
          </a:p>
          <a:p>
            <a:pPr lvl="1" eaLnBrk="1" hangingPunct="1">
              <a:lnSpc>
                <a:spcPct val="90000"/>
              </a:lnSpc>
            </a:pPr>
            <a:r>
              <a:rPr lang="en-US">
                <a:latin typeface="News Gothic MT" charset="0"/>
              </a:rPr>
              <a:t>Must accept the challenge of international leadership</a:t>
            </a:r>
          </a:p>
          <a:p>
            <a:pPr lvl="1" eaLnBrk="1" hangingPunct="1">
              <a:lnSpc>
                <a:spcPct val="90000"/>
              </a:lnSpc>
            </a:pPr>
            <a:r>
              <a:rPr lang="en-US">
                <a:latin typeface="News Gothic MT" charset="0"/>
              </a:rPr>
              <a:t>Roosevelt begins the military intervention of Latin America that will continue for many years</a:t>
            </a:r>
          </a:p>
          <a:p>
            <a:pPr lvl="1" eaLnBrk="1" hangingPunct="1">
              <a:lnSpc>
                <a:spcPct val="90000"/>
              </a:lnSpc>
            </a:pPr>
            <a:endParaRPr lang="en-US">
              <a:latin typeface="News Gothic MT" charset="0"/>
            </a:endParaRPr>
          </a:p>
          <a:p>
            <a:pPr lvl="1" eaLnBrk="1" hangingPunct="1">
              <a:lnSpc>
                <a:spcPct val="90000"/>
              </a:lnSpc>
            </a:pPr>
            <a:endParaRPr lang="en-US">
              <a:latin typeface="News Gothic MT" charset="0"/>
            </a:endParaRPr>
          </a:p>
          <a:p>
            <a:pPr lvl="1" eaLnBrk="1" hangingPunct="1">
              <a:lnSpc>
                <a:spcPct val="90000"/>
              </a:lnSpc>
            </a:pPr>
            <a:endParaRPr lang="en-US">
              <a:latin typeface="News Gothic MT" charset="0"/>
            </a:endParaRPr>
          </a:p>
          <a:p>
            <a:pPr lvl="1" eaLnBrk="1" hangingPunct="1">
              <a:lnSpc>
                <a:spcPct val="90000"/>
              </a:lnSpc>
            </a:pPr>
            <a:endParaRPr lang="en-US">
              <a:latin typeface="News Gothic MT" charset="0"/>
            </a:endParaRPr>
          </a:p>
          <a:p>
            <a:pPr eaLnBrk="1" hangingPunct="1">
              <a:lnSpc>
                <a:spcPct val="90000"/>
              </a:lnSpc>
            </a:pPr>
            <a:endParaRPr lang="en-US">
              <a:latin typeface="News Gothic MT" charset="0"/>
            </a:endParaRPr>
          </a:p>
        </p:txBody>
      </p:sp>
    </p:spTree>
    <p:extLst>
      <p:ext uri="{BB962C8B-B14F-4D97-AF65-F5344CB8AC3E}">
        <p14:creationId xmlns:p14="http://schemas.microsoft.com/office/powerpoint/2010/main" val="3213904020"/>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10000"/>
                                  </p:stCondLst>
                                  <p:childTnLst>
                                    <p:set>
                                      <p:cBhvr>
                                        <p:cTn id="6" dur="1" fill="hold">
                                          <p:stCondLst>
                                            <p:cond delay="499"/>
                                          </p:stCondLst>
                                        </p:cTn>
                                        <p:tgtEl>
                                          <p:spTgt spid="61443">
                                            <p:txEl>
                                              <p:pRg st="0" end="0"/>
                                            </p:txEl>
                                          </p:spTgt>
                                        </p:tgtEl>
                                        <p:attrNameLst>
                                          <p:attrName>style.visibility</p:attrName>
                                        </p:attrNameLst>
                                      </p:cBhvr>
                                      <p:to>
                                        <p:strVal val="visible"/>
                                      </p:to>
                                    </p:set>
                                  </p:childTnLst>
                                </p:cTn>
                              </p:par>
                            </p:childTnLst>
                          </p:cTn>
                        </p:par>
                        <p:par>
                          <p:cTn id="7" fill="hold" nodeType="afterGroup">
                            <p:stCondLst>
                              <p:cond delay="10500"/>
                            </p:stCondLst>
                            <p:childTnLst>
                              <p:par>
                                <p:cTn id="8" presetID="0" presetClass="entr" presetSubtype="0" fill="hold" grpId="0" nodeType="afterEffect">
                                  <p:stCondLst>
                                    <p:cond delay="10000"/>
                                  </p:stCondLst>
                                  <p:childTnLst>
                                    <p:set>
                                      <p:cBhvr>
                                        <p:cTn id="9" dur="1" fill="hold">
                                          <p:stCondLst>
                                            <p:cond delay="499"/>
                                          </p:stCondLst>
                                        </p:cTn>
                                        <p:tgtEl>
                                          <p:spTgt spid="61443">
                                            <p:txEl>
                                              <p:pRg st="1" end="1"/>
                                            </p:txEl>
                                          </p:spTgt>
                                        </p:tgtEl>
                                        <p:attrNameLst>
                                          <p:attrName>style.visibility</p:attrName>
                                        </p:attrNameLst>
                                      </p:cBhvr>
                                      <p:to>
                                        <p:strVal val="visible"/>
                                      </p:to>
                                    </p:set>
                                  </p:childTnLst>
                                </p:cTn>
                              </p:par>
                            </p:childTnLst>
                          </p:cTn>
                        </p:par>
                        <p:par>
                          <p:cTn id="10" fill="hold" nodeType="afterGroup">
                            <p:stCondLst>
                              <p:cond delay="21000"/>
                            </p:stCondLst>
                            <p:childTnLst>
                              <p:par>
                                <p:cTn id="11" presetID="0" presetClass="entr" presetSubtype="0" fill="hold" grpId="0" nodeType="afterEffect">
                                  <p:stCondLst>
                                    <p:cond delay="10000"/>
                                  </p:stCondLst>
                                  <p:childTnLst>
                                    <p:set>
                                      <p:cBhvr>
                                        <p:cTn id="12" dur="1" fill="hold">
                                          <p:stCondLst>
                                            <p:cond delay="499"/>
                                          </p:stCondLst>
                                        </p:cTn>
                                        <p:tgtEl>
                                          <p:spTgt spid="61443">
                                            <p:txEl>
                                              <p:pRg st="2" end="2"/>
                                            </p:txEl>
                                          </p:spTgt>
                                        </p:tgtEl>
                                        <p:attrNameLst>
                                          <p:attrName>style.visibility</p:attrName>
                                        </p:attrNameLst>
                                      </p:cBhvr>
                                      <p:to>
                                        <p:strVal val="visible"/>
                                      </p:to>
                                    </p:set>
                                  </p:childTnLst>
                                </p:cTn>
                              </p:par>
                            </p:childTnLst>
                          </p:cTn>
                        </p:par>
                        <p:par>
                          <p:cTn id="13" fill="hold" nodeType="afterGroup">
                            <p:stCondLst>
                              <p:cond delay="31500"/>
                            </p:stCondLst>
                            <p:childTnLst>
                              <p:par>
                                <p:cTn id="14" presetID="0" presetClass="entr" presetSubtype="0" fill="hold" grpId="0" nodeType="afterEffect">
                                  <p:stCondLst>
                                    <p:cond delay="10000"/>
                                  </p:stCondLst>
                                  <p:childTnLst>
                                    <p:set>
                                      <p:cBhvr>
                                        <p:cTn id="15" dur="1" fill="hold">
                                          <p:stCondLst>
                                            <p:cond delay="499"/>
                                          </p:stCondLst>
                                        </p:cTn>
                                        <p:tgtEl>
                                          <p:spTgt spid="61443">
                                            <p:txEl>
                                              <p:pRg st="3" end="3"/>
                                            </p:txEl>
                                          </p:spTgt>
                                        </p:tgtEl>
                                        <p:attrNameLst>
                                          <p:attrName>style.visibility</p:attrName>
                                        </p:attrNameLst>
                                      </p:cBhvr>
                                      <p:to>
                                        <p:strVal val="visible"/>
                                      </p:to>
                                    </p:set>
                                  </p:childTnLst>
                                </p:cTn>
                              </p:par>
                            </p:childTnLst>
                          </p:cTn>
                        </p:par>
                        <p:par>
                          <p:cTn id="16" fill="hold" nodeType="afterGroup">
                            <p:stCondLst>
                              <p:cond delay="42000"/>
                            </p:stCondLst>
                            <p:childTnLst>
                              <p:par>
                                <p:cTn id="17" presetID="0" presetClass="entr" presetSubtype="0" fill="hold" grpId="0" nodeType="afterEffect">
                                  <p:stCondLst>
                                    <p:cond delay="10000"/>
                                  </p:stCondLst>
                                  <p:childTnLst>
                                    <p:set>
                                      <p:cBhvr>
                                        <p:cTn id="18" dur="1" fill="hold">
                                          <p:stCondLst>
                                            <p:cond delay="499"/>
                                          </p:stCondLst>
                                        </p:cTn>
                                        <p:tgtEl>
                                          <p:spTgt spid="61443">
                                            <p:txEl>
                                              <p:pRg st="4" end="4"/>
                                            </p:txEl>
                                          </p:spTgt>
                                        </p:tgtEl>
                                        <p:attrNameLst>
                                          <p:attrName>style.visibility</p:attrName>
                                        </p:attrNameLst>
                                      </p:cBhvr>
                                      <p:to>
                                        <p:strVal val="visible"/>
                                      </p:to>
                                    </p:set>
                                  </p:childTnLst>
                                </p:cTn>
                              </p:par>
                            </p:childTnLst>
                          </p:cTn>
                        </p:par>
                        <p:par>
                          <p:cTn id="19" fill="hold" nodeType="afterGroup">
                            <p:stCondLst>
                              <p:cond delay="52500"/>
                            </p:stCondLst>
                            <p:childTnLst>
                              <p:par>
                                <p:cTn id="20" presetID="0" presetClass="entr" presetSubtype="0" fill="hold" grpId="0" nodeType="afterEffect">
                                  <p:stCondLst>
                                    <p:cond delay="10000"/>
                                  </p:stCondLst>
                                  <p:childTnLst>
                                    <p:set>
                                      <p:cBhvr>
                                        <p:cTn id="21" dur="1" fill="hold">
                                          <p:stCondLst>
                                            <p:cond delay="499"/>
                                          </p:stCondLst>
                                        </p:cTn>
                                        <p:tgtEl>
                                          <p:spTgt spid="61443">
                                            <p:txEl>
                                              <p:pRg st="5" end="5"/>
                                            </p:txEl>
                                          </p:spTgt>
                                        </p:tgtEl>
                                        <p:attrNameLst>
                                          <p:attrName>style.visibility</p:attrName>
                                        </p:attrNameLst>
                                      </p:cBhvr>
                                      <p:to>
                                        <p:strVal val="visible"/>
                                      </p:to>
                                    </p:set>
                                  </p:childTnLst>
                                </p:cTn>
                              </p:par>
                            </p:childTnLst>
                          </p:cTn>
                        </p:par>
                        <p:par>
                          <p:cTn id="22" fill="hold" nodeType="afterGroup">
                            <p:stCondLst>
                              <p:cond delay="63000"/>
                            </p:stCondLst>
                            <p:childTnLst>
                              <p:par>
                                <p:cTn id="23" presetID="0" presetClass="entr" presetSubtype="0" fill="hold" grpId="0" nodeType="afterEffect">
                                  <p:stCondLst>
                                    <p:cond delay="10000"/>
                                  </p:stCondLst>
                                  <p:childTnLst>
                                    <p:set>
                                      <p:cBhvr>
                                        <p:cTn id="24" dur="1" fill="hold">
                                          <p:stCondLst>
                                            <p:cond delay="499"/>
                                          </p:stCondLst>
                                        </p:cTn>
                                        <p:tgtEl>
                                          <p:spTgt spid="61443">
                                            <p:txEl>
                                              <p:pRg st="6" end="6"/>
                                            </p:txEl>
                                          </p:spTgt>
                                        </p:tgtEl>
                                        <p:attrNameLst>
                                          <p:attrName>style.visibility</p:attrName>
                                        </p:attrNameLst>
                                      </p:cBhvr>
                                      <p:to>
                                        <p:strVal val="visible"/>
                                      </p:to>
                                    </p:set>
                                  </p:childTnLst>
                                </p:cTn>
                              </p:par>
                            </p:childTnLst>
                          </p:cTn>
                        </p:par>
                        <p:par>
                          <p:cTn id="25" fill="hold" nodeType="afterGroup">
                            <p:stCondLst>
                              <p:cond delay="73500"/>
                            </p:stCondLst>
                            <p:childTnLst>
                              <p:par>
                                <p:cTn id="26" presetID="0" presetClass="entr" presetSubtype="0" fill="hold" grpId="0" nodeType="afterEffect">
                                  <p:stCondLst>
                                    <p:cond delay="10000"/>
                                  </p:stCondLst>
                                  <p:childTnLst>
                                    <p:set>
                                      <p:cBhvr>
                                        <p:cTn id="27" dur="1" fill="hold">
                                          <p:stCondLst>
                                            <p:cond delay="499"/>
                                          </p:stCondLst>
                                        </p:cTn>
                                        <p:tgtEl>
                                          <p:spTgt spid="61443">
                                            <p:txEl>
                                              <p:pRg st="7" end="7"/>
                                            </p:txEl>
                                          </p:spTgt>
                                        </p:tgtEl>
                                        <p:attrNameLst>
                                          <p:attrName>style.visibility</p:attrName>
                                        </p:attrNameLst>
                                      </p:cBhvr>
                                      <p:to>
                                        <p:strVal val="visible"/>
                                      </p:to>
                                    </p:set>
                                  </p:childTnLst>
                                </p:cTn>
                              </p:par>
                            </p:childTnLst>
                          </p:cTn>
                        </p:par>
                        <p:par>
                          <p:cTn id="28" fill="hold" nodeType="afterGroup">
                            <p:stCondLst>
                              <p:cond delay="84000"/>
                            </p:stCondLst>
                            <p:childTnLst>
                              <p:par>
                                <p:cTn id="29" presetID="0" presetClass="entr" presetSubtype="0" fill="hold" grpId="0" nodeType="afterEffect">
                                  <p:stCondLst>
                                    <p:cond delay="10000"/>
                                  </p:stCondLst>
                                  <p:childTnLst>
                                    <p:set>
                                      <p:cBhvr>
                                        <p:cTn id="30" dur="1" fill="hold">
                                          <p:stCondLst>
                                            <p:cond delay="499"/>
                                          </p:stCondLst>
                                        </p:cTn>
                                        <p:tgtEl>
                                          <p:spTgt spid="61443">
                                            <p:txEl>
                                              <p:pRg st="8" end="8"/>
                                            </p:txEl>
                                          </p:spTgt>
                                        </p:tgtEl>
                                        <p:attrNameLst>
                                          <p:attrName>style.visibility</p:attrName>
                                        </p:attrNameLst>
                                      </p:cBhvr>
                                      <p:to>
                                        <p:strVal val="visible"/>
                                      </p:to>
                                    </p:set>
                                  </p:childTnLst>
                                </p:cTn>
                              </p:par>
                            </p:childTnLst>
                          </p:cTn>
                        </p:par>
                        <p:par>
                          <p:cTn id="31" fill="hold" nodeType="afterGroup">
                            <p:stCondLst>
                              <p:cond delay="94500"/>
                            </p:stCondLst>
                            <p:childTnLst>
                              <p:par>
                                <p:cTn id="32" presetID="0" presetClass="entr" presetSubtype="0" fill="hold" grpId="0" nodeType="afterEffect">
                                  <p:stCondLst>
                                    <p:cond delay="10000"/>
                                  </p:stCondLst>
                                  <p:childTnLst>
                                    <p:set>
                                      <p:cBhvr>
                                        <p:cTn id="33" dur="1" fill="hold">
                                          <p:stCondLst>
                                            <p:cond delay="499"/>
                                          </p:stCondLst>
                                        </p:cTn>
                                        <p:tgtEl>
                                          <p:spTgt spid="6144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bldLvl="2" autoUpdateAnimBg="0" advAuto="1000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Taft</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a:xfrm>
            <a:off x="3657600" y="1752600"/>
            <a:ext cx="5029200" cy="4373563"/>
          </a:xfrm>
        </p:spPr>
        <p:txBody>
          <a:bodyPr>
            <a:normAutofit fontScale="85000" lnSpcReduction="20000"/>
          </a:bodyPr>
          <a:lstStyle/>
          <a:p>
            <a:pPr eaLnBrk="1" hangingPunct="1"/>
            <a:r>
              <a:rPr lang="en-US">
                <a:latin typeface="Century Gothic" charset="0"/>
              </a:rPr>
              <a:t>Dollar Diplomacy</a:t>
            </a:r>
          </a:p>
          <a:p>
            <a:pPr lvl="1" eaLnBrk="1" hangingPunct="1"/>
            <a:r>
              <a:rPr lang="en-US">
                <a:latin typeface="Century Gothic" charset="0"/>
              </a:rPr>
              <a:t>In Latin America: Let US pay off European debts through investment to decrease European involvement</a:t>
            </a:r>
          </a:p>
          <a:p>
            <a:pPr eaLnBrk="1" hangingPunct="1"/>
            <a:r>
              <a:rPr lang="en-US">
                <a:latin typeface="Century Gothic" charset="0"/>
              </a:rPr>
              <a:t>Dollars for bullets	</a:t>
            </a:r>
          </a:p>
          <a:p>
            <a:pPr lvl="1" eaLnBrk="1" hangingPunct="1"/>
            <a:r>
              <a:rPr lang="en-US">
                <a:latin typeface="Century Gothic" charset="0"/>
              </a:rPr>
              <a:t>Attempts to control the railroads in China</a:t>
            </a:r>
          </a:p>
          <a:p>
            <a:pPr lvl="2" eaLnBrk="1" hangingPunct="1"/>
            <a:r>
              <a:rPr lang="en-US">
                <a:latin typeface="Century Gothic" charset="0"/>
              </a:rPr>
              <a:t>Manchuria</a:t>
            </a:r>
          </a:p>
          <a:p>
            <a:pPr lvl="3" eaLnBrk="1" hangingPunct="1"/>
            <a:r>
              <a:rPr lang="en-US">
                <a:latin typeface="Century Gothic" charset="0"/>
              </a:rPr>
              <a:t>Draws Russia and Japan together</a:t>
            </a:r>
          </a:p>
          <a:p>
            <a:pPr lvl="1" eaLnBrk="1" hangingPunct="1"/>
            <a:r>
              <a:rPr lang="en-US">
                <a:latin typeface="Century Gothic" charset="0"/>
              </a:rPr>
              <a:t>Sometimes need bullets too</a:t>
            </a:r>
          </a:p>
          <a:p>
            <a:pPr lvl="2" eaLnBrk="1" hangingPunct="1"/>
            <a:r>
              <a:rPr lang="en-US">
                <a:latin typeface="Century Gothic" charset="0"/>
              </a:rPr>
              <a:t>Nicaragua</a:t>
            </a:r>
          </a:p>
          <a:p>
            <a:pPr eaLnBrk="1" hangingPunct="1"/>
            <a:endParaRPr lang="en-US">
              <a:latin typeface="Century Gothic" charset="0"/>
            </a:endParaRPr>
          </a:p>
        </p:txBody>
      </p:sp>
      <p:pic>
        <p:nvPicPr>
          <p:cNvPr id="295939" name="Picture 3" descr="taf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668463"/>
            <a:ext cx="361950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78287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1000"/>
                                        <p:tgtEl>
                                          <p:spTgt spid="3">
                                            <p:txEl>
                                              <p:pRg st="4" end="4"/>
                                            </p:txEl>
                                          </p:spTgt>
                                        </p:tgtEl>
                                      </p:cBhvr>
                                    </p:animEffect>
                                    <p:anim calcmode="lin" valueType="num">
                                      <p:cBhvr>
                                        <p:cTn id="3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1000"/>
                                        <p:tgtEl>
                                          <p:spTgt spid="3">
                                            <p:txEl>
                                              <p:pRg st="5" end="5"/>
                                            </p:txEl>
                                          </p:spTgt>
                                        </p:tgtEl>
                                      </p:cBhvr>
                                    </p:animEffect>
                                    <p:anim calcmode="lin" valueType="num">
                                      <p:cBhvr>
                                        <p:cTn id="4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37" presetClass="entr" presetSubtype="0" fill="hold" grpId="0"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1000"/>
                                        <p:tgtEl>
                                          <p:spTgt spid="3">
                                            <p:txEl>
                                              <p:pRg st="6" end="6"/>
                                            </p:txEl>
                                          </p:spTgt>
                                        </p:tgtEl>
                                      </p:cBhvr>
                                    </p:animEffect>
                                    <p:anim calcmode="lin" valueType="num">
                                      <p:cBhvr>
                                        <p:cTn id="5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3"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5" presetID="37" presetClass="entr" presetSubtype="0" fill="hold" grpId="0"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1000"/>
                                        <p:tgtEl>
                                          <p:spTgt spid="3">
                                            <p:txEl>
                                              <p:pRg st="7" end="7"/>
                                            </p:txEl>
                                          </p:spTgt>
                                        </p:tgtEl>
                                      </p:cBhvr>
                                    </p:animEffect>
                                    <p:anim calcmode="lin" valueType="num">
                                      <p:cBhvr>
                                        <p:cTn id="5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a:solidFill>
                  <a:schemeClr val="accent1">
                    <a:lumMod val="75000"/>
                  </a:schemeClr>
                </a:solidFill>
                <a:latin typeface="News Gothic MT" charset="0"/>
              </a:rPr>
              <a:t>#1:  Spanish American War</a:t>
            </a:r>
            <a:br>
              <a:rPr lang="en-US" dirty="0">
                <a:solidFill>
                  <a:schemeClr val="accent1">
                    <a:lumMod val="75000"/>
                  </a:schemeClr>
                </a:solidFill>
                <a:latin typeface="News Gothic MT" charset="0"/>
              </a:rPr>
            </a:br>
            <a:r>
              <a:rPr lang="ja-JP" altLang="en-US">
                <a:solidFill>
                  <a:schemeClr val="accent1">
                    <a:lumMod val="75000"/>
                  </a:schemeClr>
                </a:solidFill>
                <a:latin typeface="News Gothic MT" charset="0"/>
              </a:rPr>
              <a:t>“</a:t>
            </a:r>
            <a:r>
              <a:rPr lang="en-US" altLang="ja-JP" dirty="0">
                <a:solidFill>
                  <a:schemeClr val="accent1">
                    <a:lumMod val="75000"/>
                  </a:schemeClr>
                </a:solidFill>
                <a:latin typeface="News Gothic MT" charset="0"/>
              </a:rPr>
              <a:t>A splendid little war</a:t>
            </a:r>
            <a:r>
              <a:rPr lang="ja-JP" altLang="en-US">
                <a:solidFill>
                  <a:schemeClr val="accent1">
                    <a:lumMod val="75000"/>
                  </a:schemeClr>
                </a:solidFill>
                <a:latin typeface="News Gothic MT" charset="0"/>
              </a:rPr>
              <a:t>”</a:t>
            </a:r>
            <a:endParaRPr lang="en-US" dirty="0">
              <a:solidFill>
                <a:schemeClr val="accent1">
                  <a:lumMod val="75000"/>
                </a:schemeClr>
              </a:solidFill>
              <a:latin typeface="News Gothic MT" charset="0"/>
            </a:endParaRPr>
          </a:p>
        </p:txBody>
      </p:sp>
      <p:sp>
        <p:nvSpPr>
          <p:cNvPr id="108547" name="Rectangle 3"/>
          <p:cNvSpPr>
            <a:spLocks noGrp="1" noChangeArrowheads="1"/>
          </p:cNvSpPr>
          <p:nvPr>
            <p:ph idx="1"/>
          </p:nvPr>
        </p:nvSpPr>
        <p:spPr>
          <a:xfrm>
            <a:off x="0" y="1600200"/>
            <a:ext cx="8591550" cy="4648200"/>
          </a:xfrm>
        </p:spPr>
        <p:txBody>
          <a:bodyPr/>
          <a:lstStyle/>
          <a:p>
            <a:pPr eaLnBrk="1" hangingPunct="1">
              <a:lnSpc>
                <a:spcPct val="90000"/>
              </a:lnSpc>
            </a:pPr>
            <a:r>
              <a:rPr lang="en-US">
                <a:latin typeface="News Gothic MT" charset="0"/>
              </a:rPr>
              <a:t>2 main parts</a:t>
            </a:r>
          </a:p>
          <a:p>
            <a:pPr lvl="1" eaLnBrk="1" hangingPunct="1">
              <a:lnSpc>
                <a:spcPct val="90000"/>
              </a:lnSpc>
            </a:pPr>
            <a:r>
              <a:rPr lang="en-US">
                <a:latin typeface="News Gothic MT" charset="0"/>
              </a:rPr>
              <a:t>A.  Cuba (Caribbean Theater)</a:t>
            </a:r>
          </a:p>
          <a:p>
            <a:pPr lvl="1" eaLnBrk="1" hangingPunct="1">
              <a:lnSpc>
                <a:spcPct val="90000"/>
              </a:lnSpc>
            </a:pPr>
            <a:r>
              <a:rPr lang="en-US">
                <a:latin typeface="News Gothic MT" charset="0"/>
              </a:rPr>
              <a:t>B.  Philippines (Pacific Theater)</a:t>
            </a:r>
          </a:p>
          <a:p>
            <a:pPr eaLnBrk="1" hangingPunct="1">
              <a:lnSpc>
                <a:spcPct val="90000"/>
              </a:lnSpc>
            </a:pPr>
            <a:r>
              <a:rPr lang="en-US">
                <a:latin typeface="News Gothic MT" charset="0"/>
              </a:rPr>
              <a:t>April to August of of 1898--quick victory </a:t>
            </a:r>
          </a:p>
          <a:p>
            <a:pPr eaLnBrk="1" hangingPunct="1">
              <a:lnSpc>
                <a:spcPct val="90000"/>
              </a:lnSpc>
            </a:pPr>
            <a:r>
              <a:rPr lang="en-US">
                <a:latin typeface="News Gothic MT" charset="0"/>
              </a:rPr>
              <a:t>Few Americans die </a:t>
            </a:r>
          </a:p>
          <a:p>
            <a:pPr lvl="2" eaLnBrk="1" hangingPunct="1">
              <a:lnSpc>
                <a:spcPct val="90000"/>
              </a:lnSpc>
            </a:pPr>
            <a:r>
              <a:rPr lang="en-US">
                <a:latin typeface="News Gothic MT" charset="0"/>
              </a:rPr>
              <a:t>Many by disease</a:t>
            </a:r>
          </a:p>
          <a:p>
            <a:pPr eaLnBrk="1" hangingPunct="1">
              <a:lnSpc>
                <a:spcPct val="90000"/>
              </a:lnSpc>
            </a:pPr>
            <a:r>
              <a:rPr lang="en-US">
                <a:latin typeface="News Gothic MT" charset="0"/>
              </a:rPr>
              <a:t>Turned small military into a stronger national military</a:t>
            </a:r>
          </a:p>
          <a:p>
            <a:pPr eaLnBrk="1" hangingPunct="1">
              <a:lnSpc>
                <a:spcPct val="90000"/>
              </a:lnSpc>
            </a:pPr>
            <a:r>
              <a:rPr lang="en-US">
                <a:latin typeface="News Gothic MT" charset="0"/>
              </a:rPr>
              <a:t>Blacks fought in the war</a:t>
            </a:r>
          </a:p>
        </p:txBody>
      </p:sp>
    </p:spTree>
    <p:extLst>
      <p:ext uri="{BB962C8B-B14F-4D97-AF65-F5344CB8AC3E}">
        <p14:creationId xmlns:p14="http://schemas.microsoft.com/office/powerpoint/2010/main" val="3553546788"/>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slide(fromBottom)">
                                      <p:cBhvr>
                                        <p:cTn id="7" dur="500"/>
                                        <p:tgtEl>
                                          <p:spTgt spid="10854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8547">
                                            <p:txEl>
                                              <p:pRg st="1" end="1"/>
                                            </p:txEl>
                                          </p:spTgt>
                                        </p:tgtEl>
                                        <p:attrNameLst>
                                          <p:attrName>style.visibility</p:attrName>
                                        </p:attrNameLst>
                                      </p:cBhvr>
                                      <p:to>
                                        <p:strVal val="visible"/>
                                      </p:to>
                                    </p:set>
                                    <p:animEffect transition="in" filter="slide(fromBottom)">
                                      <p:cBhvr>
                                        <p:cTn id="12" dur="500"/>
                                        <p:tgtEl>
                                          <p:spTgt spid="1085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8547">
                                            <p:txEl>
                                              <p:pRg st="2" end="2"/>
                                            </p:txEl>
                                          </p:spTgt>
                                        </p:tgtEl>
                                        <p:attrNameLst>
                                          <p:attrName>style.visibility</p:attrName>
                                        </p:attrNameLst>
                                      </p:cBhvr>
                                      <p:to>
                                        <p:strVal val="visible"/>
                                      </p:to>
                                    </p:set>
                                    <p:animEffect transition="in" filter="slide(fromBottom)">
                                      <p:cBhvr>
                                        <p:cTn id="17" dur="500"/>
                                        <p:tgtEl>
                                          <p:spTgt spid="1085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08547">
                                            <p:txEl>
                                              <p:pRg st="3" end="3"/>
                                            </p:txEl>
                                          </p:spTgt>
                                        </p:tgtEl>
                                        <p:attrNameLst>
                                          <p:attrName>style.visibility</p:attrName>
                                        </p:attrNameLst>
                                      </p:cBhvr>
                                      <p:to>
                                        <p:strVal val="visible"/>
                                      </p:to>
                                    </p:set>
                                    <p:animEffect transition="in" filter="slide(fromBottom)">
                                      <p:cBhvr>
                                        <p:cTn id="22" dur="500"/>
                                        <p:tgtEl>
                                          <p:spTgt spid="10854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08547">
                                            <p:txEl>
                                              <p:pRg st="4" end="4"/>
                                            </p:txEl>
                                          </p:spTgt>
                                        </p:tgtEl>
                                        <p:attrNameLst>
                                          <p:attrName>style.visibility</p:attrName>
                                        </p:attrNameLst>
                                      </p:cBhvr>
                                      <p:to>
                                        <p:strVal val="visible"/>
                                      </p:to>
                                    </p:set>
                                    <p:animEffect transition="in" filter="slide(fromBottom)">
                                      <p:cBhvr>
                                        <p:cTn id="27" dur="500"/>
                                        <p:tgtEl>
                                          <p:spTgt spid="108547">
                                            <p:txEl>
                                              <p:pRg st="4" end="4"/>
                                            </p:txEl>
                                          </p:spTgt>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08547">
                                            <p:txEl>
                                              <p:pRg st="5" end="5"/>
                                            </p:txEl>
                                          </p:spTgt>
                                        </p:tgtEl>
                                        <p:attrNameLst>
                                          <p:attrName>style.visibility</p:attrName>
                                        </p:attrNameLst>
                                      </p:cBhvr>
                                      <p:to>
                                        <p:strVal val="visible"/>
                                      </p:to>
                                    </p:set>
                                    <p:animEffect transition="in" filter="slide(fromBottom)">
                                      <p:cBhvr>
                                        <p:cTn id="30" dur="500"/>
                                        <p:tgtEl>
                                          <p:spTgt spid="108547">
                                            <p:txEl>
                                              <p:pRg st="5" end="5"/>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08547">
                                            <p:txEl>
                                              <p:pRg st="6" end="6"/>
                                            </p:txEl>
                                          </p:spTgt>
                                        </p:tgtEl>
                                        <p:attrNameLst>
                                          <p:attrName>style.visibility</p:attrName>
                                        </p:attrNameLst>
                                      </p:cBhvr>
                                      <p:to>
                                        <p:strVal val="visible"/>
                                      </p:to>
                                    </p:set>
                                    <p:animEffect transition="in" filter="slide(fromBottom)">
                                      <p:cBhvr>
                                        <p:cTn id="35" dur="500"/>
                                        <p:tgtEl>
                                          <p:spTgt spid="108547">
                                            <p:txEl>
                                              <p:pRg st="6" end="6"/>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08547">
                                            <p:txEl>
                                              <p:pRg st="7" end="7"/>
                                            </p:txEl>
                                          </p:spTgt>
                                        </p:tgtEl>
                                        <p:attrNameLst>
                                          <p:attrName>style.visibility</p:attrName>
                                        </p:attrNameLst>
                                      </p:cBhvr>
                                      <p:to>
                                        <p:strVal val="visible"/>
                                      </p:to>
                                    </p:set>
                                    <p:animEffect transition="in" filter="slide(fromBottom)">
                                      <p:cBhvr>
                                        <p:cTn id="40" dur="500"/>
                                        <p:tgtEl>
                                          <p:spTgt spid="1085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bldLvl="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By 1912</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p:txBody>
          <a:bodyPr/>
          <a:lstStyle/>
          <a:p>
            <a:pPr eaLnBrk="1" hangingPunct="1"/>
            <a:r>
              <a:rPr lang="en-US">
                <a:latin typeface="Century Gothic" charset="0"/>
              </a:rPr>
              <a:t>“Colossus of the North”</a:t>
            </a:r>
          </a:p>
          <a:p>
            <a:pPr lvl="1" eaLnBrk="1" hangingPunct="1"/>
            <a:r>
              <a:rPr lang="en-US">
                <a:latin typeface="Century Gothic" charset="0"/>
              </a:rPr>
              <a:t>Alters the view of the by US by Latin America</a:t>
            </a:r>
          </a:p>
          <a:p>
            <a:pPr eaLnBrk="1" hangingPunct="1"/>
            <a:r>
              <a:rPr lang="en-US">
                <a:latin typeface="Century Gothic" charset="0"/>
              </a:rPr>
              <a:t>US has a larger role</a:t>
            </a:r>
          </a:p>
          <a:p>
            <a:pPr eaLnBrk="1" hangingPunct="1"/>
            <a:r>
              <a:rPr lang="en-US">
                <a:latin typeface="Century Gothic" charset="0"/>
              </a:rPr>
              <a:t>Overall, actions are not helpful for others</a:t>
            </a:r>
          </a:p>
          <a:p>
            <a:pPr eaLnBrk="1" hangingPunct="1"/>
            <a:r>
              <a:rPr lang="en-US">
                <a:latin typeface="Century Gothic" charset="0"/>
              </a:rPr>
              <a:t>Helpful for US in may ways</a:t>
            </a:r>
          </a:p>
          <a:p>
            <a:pPr eaLnBrk="1" hangingPunct="1"/>
            <a:endParaRPr lang="en-US">
              <a:latin typeface="Century Gothic" charset="0"/>
            </a:endParaRPr>
          </a:p>
        </p:txBody>
      </p:sp>
    </p:spTree>
    <p:extLst>
      <p:ext uri="{BB962C8B-B14F-4D97-AF65-F5344CB8AC3E}">
        <p14:creationId xmlns:p14="http://schemas.microsoft.com/office/powerpoint/2010/main" val="39321798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Wilson</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a:xfrm>
            <a:off x="4648200" y="1295400"/>
            <a:ext cx="4495800" cy="5297488"/>
          </a:xfrm>
        </p:spPr>
        <p:txBody>
          <a:bodyPr>
            <a:normAutofit fontScale="77500" lnSpcReduction="20000"/>
          </a:bodyPr>
          <a:lstStyle/>
          <a:p>
            <a:pPr eaLnBrk="1" hangingPunct="1"/>
            <a:r>
              <a:rPr lang="en-US">
                <a:latin typeface="Century Gothic" charset="0"/>
              </a:rPr>
              <a:t>Missionary/Moral Diplomacy</a:t>
            </a:r>
          </a:p>
          <a:p>
            <a:pPr eaLnBrk="1" hangingPunct="1"/>
            <a:r>
              <a:rPr lang="en-US">
                <a:latin typeface="Century Gothic" charset="0"/>
              </a:rPr>
              <a:t>Serve broad human interests—not narrow selfish interests </a:t>
            </a:r>
          </a:p>
          <a:p>
            <a:pPr eaLnBrk="1" hangingPunct="1"/>
            <a:r>
              <a:rPr lang="en-US">
                <a:latin typeface="Century Gothic" charset="0"/>
              </a:rPr>
              <a:t>Elected at a time when he has the opportunity to spread US ideals</a:t>
            </a:r>
          </a:p>
          <a:p>
            <a:pPr eaLnBrk="1" hangingPunct="1"/>
            <a:r>
              <a:rPr lang="en-US">
                <a:latin typeface="Century Gothic" charset="0"/>
              </a:rPr>
              <a:t>WJB as Secretary of State</a:t>
            </a:r>
          </a:p>
          <a:p>
            <a:pPr lvl="1" eaLnBrk="1" hangingPunct="1"/>
            <a:r>
              <a:rPr lang="en-US">
                <a:latin typeface="Century Gothic" charset="0"/>
              </a:rPr>
              <a:t>Apologizes to Columbia and offers monetary compensation</a:t>
            </a:r>
          </a:p>
          <a:p>
            <a:pPr lvl="1" eaLnBrk="1" hangingPunct="1"/>
            <a:r>
              <a:rPr lang="en-US">
                <a:latin typeface="Century Gothic" charset="0"/>
              </a:rPr>
              <a:t>Negotiates treaties with 20 nations in Europe to try to prevent military conflict.</a:t>
            </a:r>
          </a:p>
          <a:p>
            <a:pPr eaLnBrk="1" hangingPunct="1"/>
            <a:endParaRPr lang="en-US">
              <a:latin typeface="Century Gothic" charset="0"/>
            </a:endParaRPr>
          </a:p>
        </p:txBody>
      </p:sp>
      <p:pic>
        <p:nvPicPr>
          <p:cNvPr id="302083" name="Picture 4" descr="jb_reform_wilson_1_e.jpg                                       00036530Macintosh HD                   C19208A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2600"/>
            <a:ext cx="4695825"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12060277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1425" name="Rectangle 2"/>
          <p:cNvSpPr>
            <a:spLocks noGrp="1" noChangeArrowheads="1"/>
          </p:cNvSpPr>
          <p:nvPr>
            <p:ph type="title"/>
          </p:nvPr>
        </p:nvSpPr>
        <p:spPr>
          <a:xfrm>
            <a:off x="685800" y="0"/>
            <a:ext cx="7772400" cy="1143000"/>
          </a:xfrm>
        </p:spPr>
        <p:txBody>
          <a:bodyPr/>
          <a:lstStyle/>
          <a:p>
            <a:pPr eaLnBrk="1" fontAlgn="auto" hangingPunct="1">
              <a:spcAft>
                <a:spcPts val="0"/>
              </a:spcAft>
              <a:defRPr/>
            </a:pPr>
            <a:r>
              <a:rPr lang="en-US">
                <a:solidFill>
                  <a:schemeClr val="accent1">
                    <a:lumMod val="75000"/>
                  </a:schemeClr>
                </a:solidFill>
                <a:latin typeface="News Gothic MT" charset="0"/>
              </a:rPr>
              <a:t>Problems in Mexico	</a:t>
            </a:r>
          </a:p>
        </p:txBody>
      </p:sp>
      <p:sp>
        <p:nvSpPr>
          <p:cNvPr id="73731" name="Rectangle 3"/>
          <p:cNvSpPr>
            <a:spLocks noGrp="1" noChangeArrowheads="1"/>
          </p:cNvSpPr>
          <p:nvPr>
            <p:ph idx="1"/>
          </p:nvPr>
        </p:nvSpPr>
        <p:spPr>
          <a:xfrm>
            <a:off x="685800" y="1752600"/>
            <a:ext cx="8001000" cy="4876800"/>
          </a:xfrm>
        </p:spPr>
        <p:txBody>
          <a:bodyPr>
            <a:normAutofit fontScale="92500" lnSpcReduction="20000"/>
          </a:bodyPr>
          <a:lstStyle/>
          <a:p>
            <a:pPr eaLnBrk="1" hangingPunct="1">
              <a:lnSpc>
                <a:spcPct val="90000"/>
              </a:lnSpc>
            </a:pPr>
            <a:r>
              <a:rPr lang="en-US">
                <a:latin typeface="News Gothic MT" charset="0"/>
              </a:rPr>
              <a:t>1914</a:t>
            </a:r>
          </a:p>
          <a:p>
            <a:pPr eaLnBrk="1" hangingPunct="1">
              <a:lnSpc>
                <a:spcPct val="90000"/>
              </a:lnSpc>
            </a:pPr>
            <a:r>
              <a:rPr lang="en-US">
                <a:latin typeface="News Gothic MT" charset="0"/>
              </a:rPr>
              <a:t>Civil Unrest in Mexico against Huerta government</a:t>
            </a:r>
          </a:p>
          <a:p>
            <a:pPr eaLnBrk="1" hangingPunct="1">
              <a:lnSpc>
                <a:spcPct val="90000"/>
              </a:lnSpc>
            </a:pPr>
            <a:r>
              <a:rPr lang="en-US">
                <a:latin typeface="News Gothic MT" charset="0"/>
              </a:rPr>
              <a:t>Wilson helps Mexican rebel (Carranza) gain power over gov</a:t>
            </a:r>
            <a:r>
              <a:rPr lang="ja-JP" altLang="en-US">
                <a:latin typeface="News Gothic MT" charset="0"/>
              </a:rPr>
              <a:t>’</a:t>
            </a:r>
            <a:r>
              <a:rPr lang="en-US" altLang="ja-JP">
                <a:latin typeface="News Gothic MT" charset="0"/>
              </a:rPr>
              <a:t>t----this leader is ineffective</a:t>
            </a:r>
          </a:p>
          <a:p>
            <a:pPr eaLnBrk="1" hangingPunct="1">
              <a:lnSpc>
                <a:spcPct val="90000"/>
              </a:lnSpc>
            </a:pPr>
            <a:r>
              <a:rPr lang="en-US">
                <a:latin typeface="News Gothic MT" charset="0"/>
              </a:rPr>
              <a:t>Pancho Villa rises and attacks New Mexico</a:t>
            </a:r>
          </a:p>
          <a:p>
            <a:pPr eaLnBrk="1" hangingPunct="1">
              <a:lnSpc>
                <a:spcPct val="90000"/>
              </a:lnSpc>
            </a:pPr>
            <a:r>
              <a:rPr lang="en-US">
                <a:latin typeface="News Gothic MT" charset="0"/>
              </a:rPr>
              <a:t>US pushes him back but cannot find him in Mexico</a:t>
            </a:r>
          </a:p>
          <a:p>
            <a:pPr eaLnBrk="1" hangingPunct="1">
              <a:lnSpc>
                <a:spcPct val="90000"/>
              </a:lnSpc>
            </a:pPr>
            <a:r>
              <a:rPr lang="en-US">
                <a:latin typeface="News Gothic MT" charset="0"/>
              </a:rPr>
              <a:t>Eventually pulls out troops because of the impending Great War</a:t>
            </a:r>
          </a:p>
        </p:txBody>
      </p:sp>
    </p:spTree>
    <p:extLst>
      <p:ext uri="{BB962C8B-B14F-4D97-AF65-F5344CB8AC3E}">
        <p14:creationId xmlns:p14="http://schemas.microsoft.com/office/powerpoint/2010/main" val="186489630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entr" presetSubtype="0" fill="hold" grpId="0" nodeType="clickEffect">
                                  <p:stCondLst>
                                    <p:cond delay="0"/>
                                  </p:stCondLst>
                                  <p:childTnLst>
                                    <p:set>
                                      <p:cBhvr>
                                        <p:cTn id="6" dur="1" fill="hold">
                                          <p:stCondLst>
                                            <p:cond delay="499"/>
                                          </p:stCondLst>
                                        </p:cTn>
                                        <p:tgtEl>
                                          <p:spTgt spid="737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0" presetClass="entr" presetSubtype="0" fill="hold" grpId="0" nodeType="clickEffect">
                                  <p:stCondLst>
                                    <p:cond delay="0"/>
                                  </p:stCondLst>
                                  <p:childTnLst>
                                    <p:set>
                                      <p:cBhvr>
                                        <p:cTn id="10" dur="1" fill="hold">
                                          <p:stCondLst>
                                            <p:cond delay="499"/>
                                          </p:stCondLst>
                                        </p:cTn>
                                        <p:tgtEl>
                                          <p:spTgt spid="7373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0" presetClass="entr" presetSubtype="0" fill="hold" grpId="0" nodeType="clickEffect">
                                  <p:stCondLst>
                                    <p:cond delay="0"/>
                                  </p:stCondLst>
                                  <p:childTnLst>
                                    <p:set>
                                      <p:cBhvr>
                                        <p:cTn id="14" dur="1" fill="hold">
                                          <p:stCondLst>
                                            <p:cond delay="499"/>
                                          </p:stCondLst>
                                        </p:cTn>
                                        <p:tgtEl>
                                          <p:spTgt spid="7373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0" presetClass="entr" presetSubtype="0" fill="hold" grpId="0" nodeType="clickEffect">
                                  <p:stCondLst>
                                    <p:cond delay="0"/>
                                  </p:stCondLst>
                                  <p:childTnLst>
                                    <p:set>
                                      <p:cBhvr>
                                        <p:cTn id="18" dur="1" fill="hold">
                                          <p:stCondLst>
                                            <p:cond delay="499"/>
                                          </p:stCondLst>
                                        </p:cTn>
                                        <p:tgtEl>
                                          <p:spTgt spid="7373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0" presetClass="entr" presetSubtype="0" fill="hold" grpId="0" nodeType="clickEffect">
                                  <p:stCondLst>
                                    <p:cond delay="0"/>
                                  </p:stCondLst>
                                  <p:childTnLst>
                                    <p:set>
                                      <p:cBhvr>
                                        <p:cTn id="22" dur="1" fill="hold">
                                          <p:stCondLst>
                                            <p:cond delay="499"/>
                                          </p:stCondLst>
                                        </p:cTn>
                                        <p:tgtEl>
                                          <p:spTgt spid="7373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0" presetClass="entr" presetSubtype="0" fill="hold" grpId="0" nodeType="clickEffect">
                                  <p:stCondLst>
                                    <p:cond delay="0"/>
                                  </p:stCondLst>
                                  <p:childTnLst>
                                    <p:set>
                                      <p:cBhvr>
                                        <p:cTn id="26" dur="1" fill="hold">
                                          <p:stCondLst>
                                            <p:cond delay="499"/>
                                          </p:stCondLst>
                                        </p:cTn>
                                        <p:tgtEl>
                                          <p:spTgt spid="737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1">
                    <a:lumMod val="75000"/>
                  </a:schemeClr>
                </a:solidFill>
                <a:ea typeface="+mj-ea"/>
                <a:cs typeface="+mj-cs"/>
              </a:rPr>
              <a:t>By 1917</a:t>
            </a:r>
            <a:endParaRPr lang="en-US" dirty="0">
              <a:solidFill>
                <a:schemeClr val="accent1">
                  <a:lumMod val="75000"/>
                </a:schemeClr>
              </a:solidFill>
              <a:ea typeface="+mj-ea"/>
              <a:cs typeface="+mj-cs"/>
            </a:endParaRPr>
          </a:p>
        </p:txBody>
      </p:sp>
      <p:sp>
        <p:nvSpPr>
          <p:cNvPr id="3" name="Content Placeholder 2"/>
          <p:cNvSpPr>
            <a:spLocks noGrp="1"/>
          </p:cNvSpPr>
          <p:nvPr>
            <p:ph idx="1"/>
          </p:nvPr>
        </p:nvSpPr>
        <p:spPr>
          <a:xfrm>
            <a:off x="4343400" y="1752600"/>
            <a:ext cx="4343400" cy="4373563"/>
          </a:xfrm>
        </p:spPr>
        <p:txBody>
          <a:bodyPr>
            <a:normAutofit fontScale="85000" lnSpcReduction="20000"/>
          </a:bodyPr>
          <a:lstStyle/>
          <a:p>
            <a:pPr eaLnBrk="1" hangingPunct="1"/>
            <a:r>
              <a:rPr lang="en-US">
                <a:latin typeface="Century Gothic" charset="0"/>
              </a:rPr>
              <a:t>Wilson’s actions help prepare US for larger war</a:t>
            </a:r>
          </a:p>
          <a:p>
            <a:pPr eaLnBrk="1" hangingPunct="1"/>
            <a:r>
              <a:rPr lang="en-US">
                <a:latin typeface="Century Gothic" charset="0"/>
              </a:rPr>
              <a:t>Latin America dislikes the US</a:t>
            </a:r>
          </a:p>
          <a:p>
            <a:pPr lvl="1" eaLnBrk="1" hangingPunct="1"/>
            <a:r>
              <a:rPr lang="en-US">
                <a:latin typeface="Century Gothic" charset="0"/>
              </a:rPr>
              <a:t>Carranza moved closer to Germany</a:t>
            </a:r>
          </a:p>
          <a:p>
            <a:pPr lvl="1" eaLnBrk="1" hangingPunct="1"/>
            <a:r>
              <a:rPr lang="en-US">
                <a:latin typeface="Century Gothic" charset="0"/>
              </a:rPr>
              <a:t>Zimmerman telegram</a:t>
            </a:r>
          </a:p>
          <a:p>
            <a:pPr eaLnBrk="1" hangingPunct="1"/>
            <a:r>
              <a:rPr lang="en-US">
                <a:latin typeface="Century Gothic" charset="0"/>
              </a:rPr>
              <a:t>Villa becomes “the man who attacked the US and got away with it.”</a:t>
            </a:r>
          </a:p>
          <a:p>
            <a:pPr eaLnBrk="1" hangingPunct="1"/>
            <a:endParaRPr lang="en-US">
              <a:latin typeface="Century Gothic" charset="0"/>
            </a:endParaRPr>
          </a:p>
        </p:txBody>
      </p:sp>
      <p:pic>
        <p:nvPicPr>
          <p:cNvPr id="31027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524000"/>
            <a:ext cx="4394200" cy="519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80118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lide(fromBottom)">
                                      <p:cBhvr>
                                        <p:cTn id="15" dur="500"/>
                                        <p:tgtEl>
                                          <p:spTgt spid="3">
                                            <p:txEl>
                                              <p:pRg st="2" end="2"/>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lide(fromBottom)">
                                      <p:cBhvr>
                                        <p:cTn id="18" dur="500"/>
                                        <p:tgtEl>
                                          <p:spTgt spid="3">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2"/>
          <p:cNvSpPr>
            <a:spLocks noGrp="1" noChangeArrowheads="1"/>
          </p:cNvSpPr>
          <p:nvPr>
            <p:ph type="title"/>
          </p:nvPr>
        </p:nvSpPr>
        <p:spPr/>
        <p:txBody>
          <a:bodyPr/>
          <a:lstStyle/>
          <a:p>
            <a:pPr eaLnBrk="1" fontAlgn="auto" hangingPunct="1">
              <a:spcAft>
                <a:spcPts val="0"/>
              </a:spcAft>
              <a:defRPr/>
            </a:pPr>
            <a:r>
              <a:rPr lang="en-US">
                <a:solidFill>
                  <a:schemeClr val="accent1">
                    <a:lumMod val="75000"/>
                  </a:schemeClr>
                </a:solidFill>
                <a:latin typeface="News Gothic MT" charset="0"/>
              </a:rPr>
              <a:t>WWI in Europe</a:t>
            </a:r>
          </a:p>
        </p:txBody>
      </p:sp>
      <p:sp>
        <p:nvSpPr>
          <p:cNvPr id="162819" name="Rectangle 3"/>
          <p:cNvSpPr>
            <a:spLocks noGrp="1" noChangeArrowheads="1"/>
          </p:cNvSpPr>
          <p:nvPr>
            <p:ph idx="1"/>
          </p:nvPr>
        </p:nvSpPr>
        <p:spPr/>
        <p:txBody>
          <a:bodyPr/>
          <a:lstStyle/>
          <a:p>
            <a:pPr eaLnBrk="1" hangingPunct="1"/>
            <a:r>
              <a:rPr lang="en-US">
                <a:latin typeface="News Gothic MT" charset="0"/>
              </a:rPr>
              <a:t>You should know how it started:</a:t>
            </a:r>
          </a:p>
          <a:p>
            <a:pPr lvl="1" eaLnBrk="1" hangingPunct="1"/>
            <a:r>
              <a:rPr lang="en-US">
                <a:latin typeface="News Gothic MT" charset="0"/>
              </a:rPr>
              <a:t>Nationalism</a:t>
            </a:r>
          </a:p>
          <a:p>
            <a:pPr lvl="1" eaLnBrk="1" hangingPunct="1"/>
            <a:r>
              <a:rPr lang="en-US">
                <a:latin typeface="News Gothic MT" charset="0"/>
              </a:rPr>
              <a:t>Militarism--arms race</a:t>
            </a:r>
          </a:p>
          <a:p>
            <a:pPr lvl="1" eaLnBrk="1" hangingPunct="1"/>
            <a:r>
              <a:rPr lang="en-US">
                <a:latin typeface="News Gothic MT" charset="0"/>
              </a:rPr>
              <a:t>Alliances--cause chain reaction</a:t>
            </a:r>
          </a:p>
          <a:p>
            <a:pPr lvl="1" eaLnBrk="1" hangingPunct="1"/>
            <a:endParaRPr lang="en-US">
              <a:latin typeface="News Gothic MT" charset="0"/>
            </a:endParaRPr>
          </a:p>
          <a:p>
            <a:pPr lvl="1" eaLnBrk="1" hangingPunct="1"/>
            <a:r>
              <a:rPr lang="en-US">
                <a:latin typeface="News Gothic MT" charset="0"/>
              </a:rPr>
              <a:t>And how it existed:</a:t>
            </a:r>
          </a:p>
          <a:p>
            <a:pPr lvl="2" eaLnBrk="1" hangingPunct="1"/>
            <a:r>
              <a:rPr lang="en-US">
                <a:latin typeface="News Gothic MT" charset="0"/>
              </a:rPr>
              <a:t>Trench warfare</a:t>
            </a:r>
          </a:p>
          <a:p>
            <a:pPr lvl="2" eaLnBrk="1" hangingPunct="1"/>
            <a:r>
              <a:rPr lang="en-US">
                <a:latin typeface="News Gothic MT" charset="0"/>
              </a:rPr>
              <a:t>Stalemate</a:t>
            </a:r>
          </a:p>
        </p:txBody>
      </p:sp>
    </p:spTree>
    <p:extLst>
      <p:ext uri="{BB962C8B-B14F-4D97-AF65-F5344CB8AC3E}">
        <p14:creationId xmlns:p14="http://schemas.microsoft.com/office/powerpoint/2010/main" val="36683123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fade">
                                      <p:cBhvr>
                                        <p:cTn id="7" dur="2000"/>
                                        <p:tgtEl>
                                          <p:spTgt spid="162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2819">
                                            <p:txEl>
                                              <p:pRg st="1" end="1"/>
                                            </p:txEl>
                                          </p:spTgt>
                                        </p:tgtEl>
                                        <p:attrNameLst>
                                          <p:attrName>style.visibility</p:attrName>
                                        </p:attrNameLst>
                                      </p:cBhvr>
                                      <p:to>
                                        <p:strVal val="visible"/>
                                      </p:to>
                                    </p:set>
                                    <p:animEffect transition="in" filter="fade">
                                      <p:cBhvr>
                                        <p:cTn id="12" dur="2000"/>
                                        <p:tgtEl>
                                          <p:spTgt spid="16281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2819">
                                            <p:txEl>
                                              <p:pRg st="2" end="2"/>
                                            </p:txEl>
                                          </p:spTgt>
                                        </p:tgtEl>
                                        <p:attrNameLst>
                                          <p:attrName>style.visibility</p:attrName>
                                        </p:attrNameLst>
                                      </p:cBhvr>
                                      <p:to>
                                        <p:strVal val="visible"/>
                                      </p:to>
                                    </p:set>
                                    <p:animEffect transition="in" filter="fade">
                                      <p:cBhvr>
                                        <p:cTn id="17" dur="2000"/>
                                        <p:tgtEl>
                                          <p:spTgt spid="16281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2819">
                                            <p:txEl>
                                              <p:pRg st="3" end="3"/>
                                            </p:txEl>
                                          </p:spTgt>
                                        </p:tgtEl>
                                        <p:attrNameLst>
                                          <p:attrName>style.visibility</p:attrName>
                                        </p:attrNameLst>
                                      </p:cBhvr>
                                      <p:to>
                                        <p:strVal val="visible"/>
                                      </p:to>
                                    </p:set>
                                    <p:animEffect transition="in" filter="fade">
                                      <p:cBhvr>
                                        <p:cTn id="22" dur="2000"/>
                                        <p:tgtEl>
                                          <p:spTgt spid="16281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2819">
                                            <p:txEl>
                                              <p:pRg st="5" end="5"/>
                                            </p:txEl>
                                          </p:spTgt>
                                        </p:tgtEl>
                                        <p:attrNameLst>
                                          <p:attrName>style.visibility</p:attrName>
                                        </p:attrNameLst>
                                      </p:cBhvr>
                                      <p:to>
                                        <p:strVal val="visible"/>
                                      </p:to>
                                    </p:set>
                                    <p:animEffect transition="in" filter="fade">
                                      <p:cBhvr>
                                        <p:cTn id="27" dur="2000"/>
                                        <p:tgtEl>
                                          <p:spTgt spid="162819">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2819">
                                            <p:txEl>
                                              <p:pRg st="6" end="6"/>
                                            </p:txEl>
                                          </p:spTgt>
                                        </p:tgtEl>
                                        <p:attrNameLst>
                                          <p:attrName>style.visibility</p:attrName>
                                        </p:attrNameLst>
                                      </p:cBhvr>
                                      <p:to>
                                        <p:strVal val="visible"/>
                                      </p:to>
                                    </p:set>
                                    <p:animEffect transition="in" filter="fade">
                                      <p:cBhvr>
                                        <p:cTn id="32" dur="2000"/>
                                        <p:tgtEl>
                                          <p:spTgt spid="162819">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2819">
                                            <p:txEl>
                                              <p:pRg st="7" end="7"/>
                                            </p:txEl>
                                          </p:spTgt>
                                        </p:tgtEl>
                                        <p:attrNameLst>
                                          <p:attrName>style.visibility</p:attrName>
                                        </p:attrNameLst>
                                      </p:cBhvr>
                                      <p:to>
                                        <p:strVal val="visible"/>
                                      </p:to>
                                    </p:set>
                                    <p:animEffect transition="in" filter="fade">
                                      <p:cBhvr>
                                        <p:cTn id="37" dur="2000"/>
                                        <p:tgtEl>
                                          <p:spTgt spid="16281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build="p" bldLvl="3"/>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3" name="Rectangle 2"/>
          <p:cNvSpPr>
            <a:spLocks noGrp="1" noChangeArrowheads="1"/>
          </p:cNvSpPr>
          <p:nvPr>
            <p:ph type="title"/>
          </p:nvPr>
        </p:nvSpPr>
        <p:spPr/>
        <p:txBody>
          <a:bodyPr/>
          <a:lstStyle/>
          <a:p>
            <a:pPr eaLnBrk="1" fontAlgn="auto" hangingPunct="1">
              <a:spcAft>
                <a:spcPts val="0"/>
              </a:spcAft>
              <a:defRPr/>
            </a:pPr>
            <a:r>
              <a:rPr lang="en-US" dirty="0">
                <a:solidFill>
                  <a:schemeClr val="accent1">
                    <a:lumMod val="75000"/>
                  </a:schemeClr>
                </a:solidFill>
                <a:latin typeface="News Gothic MT" charset="0"/>
              </a:rPr>
              <a:t>A. Cuban Independence</a:t>
            </a:r>
          </a:p>
        </p:txBody>
      </p:sp>
      <p:sp>
        <p:nvSpPr>
          <p:cNvPr id="45059" name="Rectangle 3"/>
          <p:cNvSpPr>
            <a:spLocks noGrp="1" noChangeArrowheads="1"/>
          </p:cNvSpPr>
          <p:nvPr>
            <p:ph idx="1"/>
          </p:nvPr>
        </p:nvSpPr>
        <p:spPr>
          <a:xfrm>
            <a:off x="0" y="1981200"/>
            <a:ext cx="4648200" cy="4419600"/>
          </a:xfrm>
        </p:spPr>
        <p:txBody>
          <a:bodyPr/>
          <a:lstStyle/>
          <a:p>
            <a:pPr eaLnBrk="1" hangingPunct="1">
              <a:lnSpc>
                <a:spcPct val="90000"/>
              </a:lnSpc>
            </a:pPr>
            <a:r>
              <a:rPr lang="en-US" sz="2800">
                <a:latin typeface="News Gothic MT" charset="0"/>
              </a:rPr>
              <a:t>Help Cubans overthrow Spanish government</a:t>
            </a:r>
            <a:endParaRPr lang="en-US" altLang="ja-JP" sz="2800">
              <a:latin typeface="News Gothic MT" charset="0"/>
            </a:endParaRPr>
          </a:p>
          <a:p>
            <a:pPr eaLnBrk="1" hangingPunct="1">
              <a:lnSpc>
                <a:spcPct val="90000"/>
              </a:lnSpc>
            </a:pPr>
            <a:r>
              <a:rPr lang="en-US" sz="3000">
                <a:latin typeface="News Gothic MT" charset="0"/>
              </a:rPr>
              <a:t>Why?</a:t>
            </a:r>
          </a:p>
          <a:p>
            <a:pPr lvl="2" eaLnBrk="1" hangingPunct="1">
              <a:lnSpc>
                <a:spcPct val="90000"/>
              </a:lnSpc>
            </a:pPr>
            <a:r>
              <a:rPr lang="en-US" sz="2800">
                <a:latin typeface="News Gothic MT" charset="0"/>
              </a:rPr>
              <a:t>USS Maine</a:t>
            </a:r>
          </a:p>
          <a:p>
            <a:pPr lvl="2" eaLnBrk="1" hangingPunct="1">
              <a:lnSpc>
                <a:spcPct val="90000"/>
              </a:lnSpc>
            </a:pPr>
            <a:r>
              <a:rPr lang="en-US" sz="2800">
                <a:latin typeface="News Gothic MT" charset="0"/>
              </a:rPr>
              <a:t>Yellow Journalism</a:t>
            </a:r>
          </a:p>
          <a:p>
            <a:pPr lvl="2" eaLnBrk="1" hangingPunct="1">
              <a:lnSpc>
                <a:spcPct val="90000"/>
              </a:lnSpc>
            </a:pPr>
            <a:r>
              <a:rPr lang="en-US" sz="2800">
                <a:latin typeface="News Gothic MT" charset="0"/>
              </a:rPr>
              <a:t>Spanish newspapers</a:t>
            </a:r>
          </a:p>
          <a:p>
            <a:pPr lvl="2" eaLnBrk="1" hangingPunct="1">
              <a:lnSpc>
                <a:spcPct val="90000"/>
              </a:lnSpc>
            </a:pPr>
            <a:r>
              <a:rPr lang="en-US" sz="2800">
                <a:latin typeface="News Gothic MT" charset="0"/>
              </a:rPr>
              <a:t>Sympathy</a:t>
            </a:r>
          </a:p>
          <a:p>
            <a:pPr eaLnBrk="1" hangingPunct="1">
              <a:lnSpc>
                <a:spcPct val="90000"/>
              </a:lnSpc>
            </a:pPr>
            <a:r>
              <a:rPr lang="en-US" sz="2800">
                <a:latin typeface="News Gothic MT" charset="0"/>
              </a:rPr>
              <a:t>Why not annex?</a:t>
            </a:r>
          </a:p>
          <a:p>
            <a:pPr lvl="3" eaLnBrk="1" hangingPunct="1">
              <a:lnSpc>
                <a:spcPct val="90000"/>
              </a:lnSpc>
            </a:pPr>
            <a:endParaRPr lang="en-US">
              <a:latin typeface="News Gothic MT" charset="0"/>
            </a:endParaRPr>
          </a:p>
          <a:p>
            <a:pPr lvl="2" eaLnBrk="1" hangingPunct="1">
              <a:lnSpc>
                <a:spcPct val="90000"/>
              </a:lnSpc>
            </a:pPr>
            <a:endParaRPr lang="en-US">
              <a:latin typeface="News Gothic MT" charset="0"/>
            </a:endParaRPr>
          </a:p>
          <a:p>
            <a:pPr lvl="2" eaLnBrk="1" hangingPunct="1">
              <a:lnSpc>
                <a:spcPct val="90000"/>
              </a:lnSpc>
            </a:pPr>
            <a:endParaRPr lang="en-US">
              <a:latin typeface="News Gothic MT" charset="0"/>
            </a:endParaRPr>
          </a:p>
          <a:p>
            <a:pPr lvl="2" eaLnBrk="1" hangingPunct="1">
              <a:lnSpc>
                <a:spcPct val="90000"/>
              </a:lnSpc>
            </a:pPr>
            <a:endParaRPr lang="en-US">
              <a:latin typeface="News Gothic MT" charset="0"/>
            </a:endParaRPr>
          </a:p>
          <a:p>
            <a:pPr lvl="2" eaLnBrk="1" hangingPunct="1">
              <a:lnSpc>
                <a:spcPct val="90000"/>
              </a:lnSpc>
            </a:pPr>
            <a:endParaRPr lang="en-US">
              <a:latin typeface="News Gothic MT" charset="0"/>
            </a:endParaRPr>
          </a:p>
        </p:txBody>
      </p:sp>
      <p:graphicFrame>
        <p:nvGraphicFramePr>
          <p:cNvPr id="211971" name="Object 2"/>
          <p:cNvGraphicFramePr>
            <a:graphicFrameLocks noChangeAspect="1"/>
          </p:cNvGraphicFramePr>
          <p:nvPr/>
        </p:nvGraphicFramePr>
        <p:xfrm>
          <a:off x="4876800" y="1524000"/>
          <a:ext cx="4267200" cy="5334000"/>
        </p:xfrm>
        <a:graphic>
          <a:graphicData uri="http://schemas.openxmlformats.org/presentationml/2006/ole">
            <mc:AlternateContent xmlns:mc="http://schemas.openxmlformats.org/markup-compatibility/2006">
              <mc:Choice xmlns:v="urn:schemas-microsoft-com:vml" Requires="v">
                <p:oleObj spid="_x0000_s4101" name="Document" r:id="rId4" imgW="21942857" imgH="27428571" progId="Word.Document.12">
                  <p:link updateAutomatic="1"/>
                </p:oleObj>
              </mc:Choice>
              <mc:Fallback>
                <p:oleObj name="Document" r:id="rId4" imgW="21942857" imgH="27428571" progId="Word.Document.12">
                  <p:link updateAutomatic="1"/>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1524000"/>
                        <a:ext cx="42672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Tree>
    <p:extLst>
      <p:ext uri="{BB962C8B-B14F-4D97-AF65-F5344CB8AC3E}">
        <p14:creationId xmlns:p14="http://schemas.microsoft.com/office/powerpoint/2010/main" val="1657196920"/>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slide(fromBottom)">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slide(fromBottom)">
                                      <p:cBhvr>
                                        <p:cTn id="12" dur="500"/>
                                        <p:tgtEl>
                                          <p:spTgt spid="45059">
                                            <p:txEl>
                                              <p:pRg st="1" end="1"/>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animEffect transition="in" filter="slide(fromBottom)">
                                      <p:cBhvr>
                                        <p:cTn id="15" dur="500"/>
                                        <p:tgtEl>
                                          <p:spTgt spid="45059">
                                            <p:txEl>
                                              <p:pRg st="2" end="2"/>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45059">
                                            <p:txEl>
                                              <p:pRg st="3" end="3"/>
                                            </p:txEl>
                                          </p:spTgt>
                                        </p:tgtEl>
                                        <p:attrNameLst>
                                          <p:attrName>style.visibility</p:attrName>
                                        </p:attrNameLst>
                                      </p:cBhvr>
                                      <p:to>
                                        <p:strVal val="visible"/>
                                      </p:to>
                                    </p:set>
                                    <p:animEffect transition="in" filter="slide(fromBottom)">
                                      <p:cBhvr>
                                        <p:cTn id="18" dur="500"/>
                                        <p:tgtEl>
                                          <p:spTgt spid="45059">
                                            <p:txEl>
                                              <p:pRg st="3" end="3"/>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45059">
                                            <p:txEl>
                                              <p:pRg st="4" end="4"/>
                                            </p:txEl>
                                          </p:spTgt>
                                        </p:tgtEl>
                                        <p:attrNameLst>
                                          <p:attrName>style.visibility</p:attrName>
                                        </p:attrNameLst>
                                      </p:cBhvr>
                                      <p:to>
                                        <p:strVal val="visible"/>
                                      </p:to>
                                    </p:set>
                                    <p:animEffect transition="in" filter="slide(fromBottom)">
                                      <p:cBhvr>
                                        <p:cTn id="21" dur="500"/>
                                        <p:tgtEl>
                                          <p:spTgt spid="45059">
                                            <p:txEl>
                                              <p:pRg st="4" end="4"/>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45059">
                                            <p:txEl>
                                              <p:pRg st="5" end="5"/>
                                            </p:txEl>
                                          </p:spTgt>
                                        </p:tgtEl>
                                        <p:attrNameLst>
                                          <p:attrName>style.visibility</p:attrName>
                                        </p:attrNameLst>
                                      </p:cBhvr>
                                      <p:to>
                                        <p:strVal val="visible"/>
                                      </p:to>
                                    </p:set>
                                    <p:animEffect transition="in" filter="slide(fromBottom)">
                                      <p:cBhvr>
                                        <p:cTn id="24" dur="500"/>
                                        <p:tgtEl>
                                          <p:spTgt spid="45059">
                                            <p:txEl>
                                              <p:pRg st="5" end="5"/>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45059">
                                            <p:txEl>
                                              <p:pRg st="6" end="6"/>
                                            </p:txEl>
                                          </p:spTgt>
                                        </p:tgtEl>
                                        <p:attrNameLst>
                                          <p:attrName>style.visibility</p:attrName>
                                        </p:attrNameLst>
                                      </p:cBhvr>
                                      <p:to>
                                        <p:strVal val="visible"/>
                                      </p:to>
                                    </p:set>
                                    <p:animEffect transition="in" filter="slide(fromBottom)">
                                      <p:cBhvr>
                                        <p:cTn id="29" dur="500"/>
                                        <p:tgtEl>
                                          <p:spTgt spid="4505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0" y="107950"/>
            <a:ext cx="3581400" cy="1336675"/>
          </a:xfrm>
        </p:spPr>
        <p:txBody>
          <a:bodyPr>
            <a:normAutofit fontScale="90000"/>
          </a:bodyPr>
          <a:lstStyle/>
          <a:p>
            <a:pPr eaLnBrk="1" fontAlgn="auto" hangingPunct="1">
              <a:spcAft>
                <a:spcPts val="0"/>
              </a:spcAft>
              <a:defRPr/>
            </a:pPr>
            <a:r>
              <a:rPr lang="en-US" dirty="0" smtClean="0">
                <a:solidFill>
                  <a:schemeClr val="accent1">
                    <a:lumMod val="75000"/>
                  </a:schemeClr>
                </a:solidFill>
                <a:latin typeface="News Gothic MT" charset="0"/>
              </a:rPr>
              <a:t>B. Philippine </a:t>
            </a:r>
            <a:r>
              <a:rPr lang="en-US" dirty="0">
                <a:solidFill>
                  <a:schemeClr val="accent1">
                    <a:lumMod val="75000"/>
                  </a:schemeClr>
                </a:solidFill>
                <a:latin typeface="News Gothic MT" charset="0"/>
              </a:rPr>
              <a:t>War</a:t>
            </a:r>
          </a:p>
        </p:txBody>
      </p:sp>
      <p:sp>
        <p:nvSpPr>
          <p:cNvPr id="47107" name="Rectangle 3"/>
          <p:cNvSpPr>
            <a:spLocks noGrp="1" noChangeArrowheads="1"/>
          </p:cNvSpPr>
          <p:nvPr>
            <p:ph idx="1"/>
          </p:nvPr>
        </p:nvSpPr>
        <p:spPr>
          <a:xfrm>
            <a:off x="0" y="1600200"/>
            <a:ext cx="3505200" cy="4876800"/>
          </a:xfrm>
        </p:spPr>
        <p:txBody>
          <a:bodyPr>
            <a:normAutofit lnSpcReduction="10000"/>
          </a:bodyPr>
          <a:lstStyle/>
          <a:p>
            <a:pPr eaLnBrk="1" hangingPunct="1"/>
            <a:r>
              <a:rPr lang="en-US">
                <a:latin typeface="News Gothic MT" charset="0"/>
              </a:rPr>
              <a:t>General Dewey of the US</a:t>
            </a:r>
          </a:p>
          <a:p>
            <a:pPr eaLnBrk="1" hangingPunct="1"/>
            <a:r>
              <a:rPr lang="en-US">
                <a:latin typeface="News Gothic MT" charset="0"/>
              </a:rPr>
              <a:t>Defeats the Spanish Rule</a:t>
            </a:r>
          </a:p>
          <a:p>
            <a:pPr eaLnBrk="1" hangingPunct="1"/>
            <a:r>
              <a:rPr lang="en-US">
                <a:latin typeface="News Gothic MT" charset="0"/>
              </a:rPr>
              <a:t>With MUCH help from Emilio Aguinaldo</a:t>
            </a:r>
          </a:p>
          <a:p>
            <a:pPr eaLnBrk="1" hangingPunct="1"/>
            <a:r>
              <a:rPr lang="en-US">
                <a:latin typeface="News Gothic MT" charset="0"/>
              </a:rPr>
              <a:t>Filipino rebels are strong</a:t>
            </a:r>
          </a:p>
          <a:p>
            <a:pPr eaLnBrk="1" hangingPunct="1">
              <a:buFontTx/>
              <a:buNone/>
            </a:pPr>
            <a:endParaRPr lang="en-US">
              <a:latin typeface="News Gothic MT" charset="0"/>
            </a:endParaRPr>
          </a:p>
          <a:p>
            <a:pPr eaLnBrk="1" hangingPunct="1"/>
            <a:endParaRPr lang="en-US">
              <a:latin typeface="News Gothic MT" charset="0"/>
            </a:endParaRPr>
          </a:p>
          <a:p>
            <a:pPr eaLnBrk="1" hangingPunct="1"/>
            <a:endParaRPr lang="en-US">
              <a:latin typeface="News Gothic MT" charset="0"/>
            </a:endParaRPr>
          </a:p>
        </p:txBody>
      </p:sp>
      <p:pic>
        <p:nvPicPr>
          <p:cNvPr id="21913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79788" y="-38100"/>
            <a:ext cx="5764212"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1109952"/>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5000"/>
                                  </p:stCondLst>
                                  <p:childTnLst>
                                    <p:set>
                                      <p:cBhvr>
                                        <p:cTn id="6" dur="1" fill="hold">
                                          <p:stCondLst>
                                            <p:cond delay="499"/>
                                          </p:stCondLst>
                                        </p:cTn>
                                        <p:tgtEl>
                                          <p:spTgt spid="47107">
                                            <p:txEl>
                                              <p:pRg st="0" end="0"/>
                                            </p:txEl>
                                          </p:spTgt>
                                        </p:tgtEl>
                                        <p:attrNameLst>
                                          <p:attrName>style.visibility</p:attrName>
                                        </p:attrNameLst>
                                      </p:cBhvr>
                                      <p:to>
                                        <p:strVal val="visible"/>
                                      </p:to>
                                    </p:set>
                                  </p:childTnLst>
                                </p:cTn>
                              </p:par>
                            </p:childTnLst>
                          </p:cTn>
                        </p:par>
                        <p:par>
                          <p:cTn id="7" fill="hold" nodeType="afterGroup">
                            <p:stCondLst>
                              <p:cond delay="5500"/>
                            </p:stCondLst>
                            <p:childTnLst>
                              <p:par>
                                <p:cTn id="8" presetID="0" presetClass="entr" presetSubtype="0" fill="hold" grpId="0" nodeType="afterEffect">
                                  <p:stCondLst>
                                    <p:cond delay="5000"/>
                                  </p:stCondLst>
                                  <p:childTnLst>
                                    <p:set>
                                      <p:cBhvr>
                                        <p:cTn id="9" dur="1" fill="hold">
                                          <p:stCondLst>
                                            <p:cond delay="499"/>
                                          </p:stCondLst>
                                        </p:cTn>
                                        <p:tgtEl>
                                          <p:spTgt spid="47107">
                                            <p:txEl>
                                              <p:pRg st="1" end="1"/>
                                            </p:txEl>
                                          </p:spTgt>
                                        </p:tgtEl>
                                        <p:attrNameLst>
                                          <p:attrName>style.visibility</p:attrName>
                                        </p:attrNameLst>
                                      </p:cBhvr>
                                      <p:to>
                                        <p:strVal val="visible"/>
                                      </p:to>
                                    </p:set>
                                  </p:childTnLst>
                                </p:cTn>
                              </p:par>
                            </p:childTnLst>
                          </p:cTn>
                        </p:par>
                        <p:par>
                          <p:cTn id="10" fill="hold" nodeType="afterGroup">
                            <p:stCondLst>
                              <p:cond delay="11000"/>
                            </p:stCondLst>
                            <p:childTnLst>
                              <p:par>
                                <p:cTn id="11" presetID="0" presetClass="entr" presetSubtype="0" fill="hold" grpId="0" nodeType="afterEffect">
                                  <p:stCondLst>
                                    <p:cond delay="5000"/>
                                  </p:stCondLst>
                                  <p:childTnLst>
                                    <p:set>
                                      <p:cBhvr>
                                        <p:cTn id="12" dur="1" fill="hold">
                                          <p:stCondLst>
                                            <p:cond delay="499"/>
                                          </p:stCondLst>
                                        </p:cTn>
                                        <p:tgtEl>
                                          <p:spTgt spid="47107">
                                            <p:txEl>
                                              <p:pRg st="2" end="2"/>
                                            </p:txEl>
                                          </p:spTgt>
                                        </p:tgtEl>
                                        <p:attrNameLst>
                                          <p:attrName>style.visibility</p:attrName>
                                        </p:attrNameLst>
                                      </p:cBhvr>
                                      <p:to>
                                        <p:strVal val="visible"/>
                                      </p:to>
                                    </p:set>
                                  </p:childTnLst>
                                </p:cTn>
                              </p:par>
                            </p:childTnLst>
                          </p:cTn>
                        </p:par>
                        <p:par>
                          <p:cTn id="13" fill="hold" nodeType="afterGroup">
                            <p:stCondLst>
                              <p:cond delay="16500"/>
                            </p:stCondLst>
                            <p:childTnLst>
                              <p:par>
                                <p:cTn id="14" presetID="0" presetClass="entr" presetSubtype="0" fill="hold" grpId="0" nodeType="afterEffect">
                                  <p:stCondLst>
                                    <p:cond delay="5000"/>
                                  </p:stCondLst>
                                  <p:childTnLst>
                                    <p:set>
                                      <p:cBhvr>
                                        <p:cTn id="15" dur="1" fill="hold">
                                          <p:stCondLst>
                                            <p:cond delay="499"/>
                                          </p:stCondLst>
                                        </p:cTn>
                                        <p:tgtEl>
                                          <p:spTgt spid="471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utoUpdateAnimBg="0" advAuto="500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fontAlgn="auto" hangingPunct="1">
              <a:spcAft>
                <a:spcPts val="0"/>
              </a:spcAft>
              <a:defRPr/>
            </a:pPr>
            <a:r>
              <a:rPr lang="en-US">
                <a:solidFill>
                  <a:schemeClr val="accent1">
                    <a:lumMod val="75000"/>
                  </a:schemeClr>
                </a:solidFill>
                <a:latin typeface="News Gothic MT" charset="0"/>
              </a:rPr>
              <a:t>Annex?</a:t>
            </a:r>
          </a:p>
        </p:txBody>
      </p:sp>
      <p:sp>
        <p:nvSpPr>
          <p:cNvPr id="49155" name="Rectangle 3"/>
          <p:cNvSpPr>
            <a:spLocks noGrp="1" noChangeArrowheads="1"/>
          </p:cNvSpPr>
          <p:nvPr>
            <p:ph idx="1"/>
          </p:nvPr>
        </p:nvSpPr>
        <p:spPr>
          <a:xfrm>
            <a:off x="0" y="1676400"/>
            <a:ext cx="9144000" cy="5181600"/>
          </a:xfrm>
        </p:spPr>
        <p:txBody>
          <a:bodyPr/>
          <a:lstStyle/>
          <a:p>
            <a:pPr eaLnBrk="1" hangingPunct="1">
              <a:lnSpc>
                <a:spcPct val="90000"/>
              </a:lnSpc>
            </a:pPr>
            <a:r>
              <a:rPr lang="en-US" sz="2800">
                <a:latin typeface="News Gothic MT" charset="0"/>
              </a:rPr>
              <a:t>Why should the US annex?</a:t>
            </a:r>
          </a:p>
          <a:p>
            <a:pPr lvl="1" eaLnBrk="1" hangingPunct="1">
              <a:lnSpc>
                <a:spcPct val="90000"/>
              </a:lnSpc>
            </a:pPr>
            <a:r>
              <a:rPr lang="en-US" sz="2400">
                <a:latin typeface="News Gothic MT" charset="0"/>
              </a:rPr>
              <a:t>Same reasons as always</a:t>
            </a:r>
          </a:p>
          <a:p>
            <a:pPr lvl="1" eaLnBrk="1" hangingPunct="1">
              <a:lnSpc>
                <a:spcPct val="90000"/>
              </a:lnSpc>
            </a:pPr>
            <a:r>
              <a:rPr lang="en-US" sz="2400">
                <a:latin typeface="News Gothic MT" charset="0"/>
              </a:rPr>
              <a:t>Moral, economic, social, political, religious</a:t>
            </a:r>
          </a:p>
          <a:p>
            <a:pPr lvl="1" eaLnBrk="1" hangingPunct="1">
              <a:lnSpc>
                <a:spcPct val="90000"/>
              </a:lnSpc>
            </a:pPr>
            <a:r>
              <a:rPr lang="ja-JP" altLang="en-US" sz="2400">
                <a:latin typeface="News Gothic MT" charset="0"/>
              </a:rPr>
              <a:t>“</a:t>
            </a:r>
            <a:r>
              <a:rPr lang="en-US" altLang="ja-JP" sz="2400">
                <a:latin typeface="News Gothic MT" charset="0"/>
              </a:rPr>
              <a:t>take them all, and educate the Filipinos and uplift and civilize them</a:t>
            </a:r>
            <a:r>
              <a:rPr lang="ja-JP" altLang="en-US" sz="2400">
                <a:latin typeface="News Gothic MT" charset="0"/>
              </a:rPr>
              <a:t>”</a:t>
            </a:r>
            <a:r>
              <a:rPr lang="en-US" altLang="ja-JP" sz="2400">
                <a:latin typeface="News Gothic MT" charset="0"/>
              </a:rPr>
              <a:t> -McKinley</a:t>
            </a:r>
          </a:p>
          <a:p>
            <a:pPr eaLnBrk="1" hangingPunct="1">
              <a:lnSpc>
                <a:spcPct val="90000"/>
              </a:lnSpc>
            </a:pPr>
            <a:r>
              <a:rPr lang="en-US" sz="2800">
                <a:latin typeface="News Gothic MT" charset="0"/>
              </a:rPr>
              <a:t>Why should they not?</a:t>
            </a:r>
          </a:p>
          <a:p>
            <a:pPr lvl="1" eaLnBrk="1" hangingPunct="1">
              <a:lnSpc>
                <a:spcPct val="90000"/>
              </a:lnSpc>
            </a:pPr>
            <a:r>
              <a:rPr lang="ja-JP" altLang="en-US" sz="2400">
                <a:latin typeface="News Gothic MT" charset="0"/>
              </a:rPr>
              <a:t>“</a:t>
            </a:r>
            <a:r>
              <a:rPr lang="en-US" altLang="ja-JP" sz="2400">
                <a:latin typeface="News Gothic MT" charset="0"/>
              </a:rPr>
              <a:t>open disloyalty to the distinctive principles of our government</a:t>
            </a:r>
            <a:r>
              <a:rPr lang="ja-JP" altLang="en-US" sz="2400">
                <a:latin typeface="News Gothic MT" charset="0"/>
              </a:rPr>
              <a:t>”</a:t>
            </a:r>
            <a:endParaRPr lang="en-US" altLang="ja-JP" sz="2400">
              <a:latin typeface="News Gothic MT" charset="0"/>
            </a:endParaRPr>
          </a:p>
          <a:p>
            <a:pPr lvl="1" eaLnBrk="1" hangingPunct="1">
              <a:lnSpc>
                <a:spcPct val="90000"/>
              </a:lnSpc>
            </a:pPr>
            <a:r>
              <a:rPr lang="ja-JP" altLang="en-US" sz="2400">
                <a:latin typeface="News Gothic MT" charset="0"/>
              </a:rPr>
              <a:t>“</a:t>
            </a:r>
            <a:r>
              <a:rPr lang="en-US" altLang="ja-JP" sz="2400">
                <a:latin typeface="News Gothic MT" charset="0"/>
              </a:rPr>
              <a:t>Nation cannot endure half republic and half colony--half free and half vassal.</a:t>
            </a:r>
            <a:r>
              <a:rPr lang="ja-JP" altLang="en-US" sz="2400">
                <a:latin typeface="News Gothic MT" charset="0"/>
              </a:rPr>
              <a:t>”</a:t>
            </a:r>
            <a:r>
              <a:rPr lang="en-US" altLang="ja-JP" sz="2400">
                <a:latin typeface="News Gothic MT" charset="0"/>
              </a:rPr>
              <a:t> (WJB)</a:t>
            </a:r>
          </a:p>
          <a:p>
            <a:pPr lvl="1" eaLnBrk="1" hangingPunct="1">
              <a:lnSpc>
                <a:spcPct val="90000"/>
              </a:lnSpc>
            </a:pPr>
            <a:r>
              <a:rPr lang="ja-JP" altLang="en-US" sz="2400">
                <a:latin typeface="News Gothic MT" charset="0"/>
              </a:rPr>
              <a:t>“</a:t>
            </a:r>
            <a:r>
              <a:rPr lang="en-US" altLang="ja-JP" sz="2400">
                <a:latin typeface="News Gothic MT" charset="0"/>
              </a:rPr>
              <a:t>It is not necessary to own people to trade with them.</a:t>
            </a:r>
            <a:r>
              <a:rPr lang="ja-JP" altLang="en-US" sz="2400">
                <a:latin typeface="News Gothic MT" charset="0"/>
              </a:rPr>
              <a:t>”</a:t>
            </a:r>
            <a:r>
              <a:rPr lang="en-US" altLang="ja-JP" sz="2400">
                <a:latin typeface="News Gothic MT" charset="0"/>
              </a:rPr>
              <a:t> (WJB)</a:t>
            </a:r>
          </a:p>
          <a:p>
            <a:pPr eaLnBrk="1" hangingPunct="1">
              <a:lnSpc>
                <a:spcPct val="90000"/>
              </a:lnSpc>
            </a:pPr>
            <a:endParaRPr lang="en-US" sz="2800">
              <a:latin typeface="News Gothic MT" charset="0"/>
            </a:endParaRPr>
          </a:p>
          <a:p>
            <a:pPr eaLnBrk="1" hangingPunct="1">
              <a:lnSpc>
                <a:spcPct val="90000"/>
              </a:lnSpc>
            </a:pPr>
            <a:endParaRPr lang="en-US" sz="2800">
              <a:latin typeface="News Gothic MT" charset="0"/>
            </a:endParaRPr>
          </a:p>
          <a:p>
            <a:pPr eaLnBrk="1" hangingPunct="1">
              <a:lnSpc>
                <a:spcPct val="90000"/>
              </a:lnSpc>
            </a:pPr>
            <a:endParaRPr lang="en-US" sz="2800">
              <a:latin typeface="News Gothic MT" charset="0"/>
            </a:endParaRPr>
          </a:p>
        </p:txBody>
      </p:sp>
    </p:spTree>
    <p:extLst>
      <p:ext uri="{BB962C8B-B14F-4D97-AF65-F5344CB8AC3E}">
        <p14:creationId xmlns:p14="http://schemas.microsoft.com/office/powerpoint/2010/main" val="502767102"/>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1000"/>
                                  </p:stCondLst>
                                  <p:childTnLst>
                                    <p:set>
                                      <p:cBhvr>
                                        <p:cTn id="6" dur="1" fill="hold">
                                          <p:stCondLst>
                                            <p:cond delay="499"/>
                                          </p:stCondLst>
                                        </p:cTn>
                                        <p:tgtEl>
                                          <p:spTgt spid="49154"/>
                                        </p:tgtEl>
                                        <p:attrNameLst>
                                          <p:attrName>style.visibility</p:attrName>
                                        </p:attrNameLst>
                                      </p:cBhvr>
                                      <p:to>
                                        <p:strVal val="visible"/>
                                      </p:to>
                                    </p:set>
                                  </p:childTnLst>
                                </p:cTn>
                              </p:par>
                            </p:childTnLst>
                          </p:cTn>
                        </p:par>
                        <p:par>
                          <p:cTn id="7" fill="hold" nodeType="afterGroup">
                            <p:stCondLst>
                              <p:cond delay="1500"/>
                            </p:stCondLst>
                            <p:childTnLst>
                              <p:par>
                                <p:cTn id="8" presetID="0" presetClass="entr" presetSubtype="0" fill="hold" grpId="0" nodeType="afterEffect">
                                  <p:stCondLst>
                                    <p:cond delay="10000"/>
                                  </p:stCondLst>
                                  <p:childTnLst>
                                    <p:set>
                                      <p:cBhvr>
                                        <p:cTn id="9" dur="1" fill="hold">
                                          <p:stCondLst>
                                            <p:cond delay="499"/>
                                          </p:stCondLst>
                                        </p:cTn>
                                        <p:tgtEl>
                                          <p:spTgt spid="49155">
                                            <p:txEl>
                                              <p:pRg st="0" end="0"/>
                                            </p:txEl>
                                          </p:spTgt>
                                        </p:tgtEl>
                                        <p:attrNameLst>
                                          <p:attrName>style.visibility</p:attrName>
                                        </p:attrNameLst>
                                      </p:cBhvr>
                                      <p:to>
                                        <p:strVal val="visible"/>
                                      </p:to>
                                    </p:set>
                                  </p:childTnLst>
                                </p:cTn>
                              </p:par>
                            </p:childTnLst>
                          </p:cTn>
                        </p:par>
                        <p:par>
                          <p:cTn id="10" fill="hold" nodeType="afterGroup">
                            <p:stCondLst>
                              <p:cond delay="12000"/>
                            </p:stCondLst>
                            <p:childTnLst>
                              <p:par>
                                <p:cTn id="11" presetID="0" presetClass="entr" presetSubtype="0" fill="hold" grpId="0" nodeType="afterEffect">
                                  <p:stCondLst>
                                    <p:cond delay="10000"/>
                                  </p:stCondLst>
                                  <p:childTnLst>
                                    <p:set>
                                      <p:cBhvr>
                                        <p:cTn id="12" dur="1" fill="hold">
                                          <p:stCondLst>
                                            <p:cond delay="499"/>
                                          </p:stCondLst>
                                        </p:cTn>
                                        <p:tgtEl>
                                          <p:spTgt spid="49155">
                                            <p:txEl>
                                              <p:pRg st="1" end="1"/>
                                            </p:txEl>
                                          </p:spTgt>
                                        </p:tgtEl>
                                        <p:attrNameLst>
                                          <p:attrName>style.visibility</p:attrName>
                                        </p:attrNameLst>
                                      </p:cBhvr>
                                      <p:to>
                                        <p:strVal val="visible"/>
                                      </p:to>
                                    </p:set>
                                  </p:childTnLst>
                                </p:cTn>
                              </p:par>
                            </p:childTnLst>
                          </p:cTn>
                        </p:par>
                        <p:par>
                          <p:cTn id="13" fill="hold" nodeType="afterGroup">
                            <p:stCondLst>
                              <p:cond delay="22500"/>
                            </p:stCondLst>
                            <p:childTnLst>
                              <p:par>
                                <p:cTn id="14" presetID="0" presetClass="entr" presetSubtype="0" fill="hold" grpId="0" nodeType="afterEffect">
                                  <p:stCondLst>
                                    <p:cond delay="10000"/>
                                  </p:stCondLst>
                                  <p:childTnLst>
                                    <p:set>
                                      <p:cBhvr>
                                        <p:cTn id="15" dur="1" fill="hold">
                                          <p:stCondLst>
                                            <p:cond delay="499"/>
                                          </p:stCondLst>
                                        </p:cTn>
                                        <p:tgtEl>
                                          <p:spTgt spid="49155">
                                            <p:txEl>
                                              <p:pRg st="2" end="2"/>
                                            </p:txEl>
                                          </p:spTgt>
                                        </p:tgtEl>
                                        <p:attrNameLst>
                                          <p:attrName>style.visibility</p:attrName>
                                        </p:attrNameLst>
                                      </p:cBhvr>
                                      <p:to>
                                        <p:strVal val="visible"/>
                                      </p:to>
                                    </p:set>
                                  </p:childTnLst>
                                </p:cTn>
                              </p:par>
                            </p:childTnLst>
                          </p:cTn>
                        </p:par>
                        <p:par>
                          <p:cTn id="16" fill="hold" nodeType="afterGroup">
                            <p:stCondLst>
                              <p:cond delay="33000"/>
                            </p:stCondLst>
                            <p:childTnLst>
                              <p:par>
                                <p:cTn id="17" presetID="0" presetClass="entr" presetSubtype="0" fill="hold" grpId="0" nodeType="afterEffect">
                                  <p:stCondLst>
                                    <p:cond delay="10000"/>
                                  </p:stCondLst>
                                  <p:childTnLst>
                                    <p:set>
                                      <p:cBhvr>
                                        <p:cTn id="18" dur="1" fill="hold">
                                          <p:stCondLst>
                                            <p:cond delay="499"/>
                                          </p:stCondLst>
                                        </p:cTn>
                                        <p:tgtEl>
                                          <p:spTgt spid="49155">
                                            <p:txEl>
                                              <p:pRg st="3" end="3"/>
                                            </p:txEl>
                                          </p:spTgt>
                                        </p:tgtEl>
                                        <p:attrNameLst>
                                          <p:attrName>style.visibility</p:attrName>
                                        </p:attrNameLst>
                                      </p:cBhvr>
                                      <p:to>
                                        <p:strVal val="visible"/>
                                      </p:to>
                                    </p:set>
                                  </p:childTnLst>
                                </p:cTn>
                              </p:par>
                            </p:childTnLst>
                          </p:cTn>
                        </p:par>
                        <p:par>
                          <p:cTn id="19" fill="hold" nodeType="afterGroup">
                            <p:stCondLst>
                              <p:cond delay="43500"/>
                            </p:stCondLst>
                            <p:childTnLst>
                              <p:par>
                                <p:cTn id="20" presetID="0" presetClass="entr" presetSubtype="0" fill="hold" grpId="0" nodeType="afterEffect">
                                  <p:stCondLst>
                                    <p:cond delay="10000"/>
                                  </p:stCondLst>
                                  <p:childTnLst>
                                    <p:set>
                                      <p:cBhvr>
                                        <p:cTn id="21" dur="1" fill="hold">
                                          <p:stCondLst>
                                            <p:cond delay="499"/>
                                          </p:stCondLst>
                                        </p:cTn>
                                        <p:tgtEl>
                                          <p:spTgt spid="49155">
                                            <p:txEl>
                                              <p:pRg st="4" end="4"/>
                                            </p:txEl>
                                          </p:spTgt>
                                        </p:tgtEl>
                                        <p:attrNameLst>
                                          <p:attrName>style.visibility</p:attrName>
                                        </p:attrNameLst>
                                      </p:cBhvr>
                                      <p:to>
                                        <p:strVal val="visible"/>
                                      </p:to>
                                    </p:set>
                                  </p:childTnLst>
                                </p:cTn>
                              </p:par>
                            </p:childTnLst>
                          </p:cTn>
                        </p:par>
                        <p:par>
                          <p:cTn id="22" fill="hold" nodeType="afterGroup">
                            <p:stCondLst>
                              <p:cond delay="54000"/>
                            </p:stCondLst>
                            <p:childTnLst>
                              <p:par>
                                <p:cTn id="23" presetID="0" presetClass="entr" presetSubtype="0" fill="hold" grpId="0" nodeType="afterEffect">
                                  <p:stCondLst>
                                    <p:cond delay="10000"/>
                                  </p:stCondLst>
                                  <p:childTnLst>
                                    <p:set>
                                      <p:cBhvr>
                                        <p:cTn id="24" dur="1" fill="hold">
                                          <p:stCondLst>
                                            <p:cond delay="499"/>
                                          </p:stCondLst>
                                        </p:cTn>
                                        <p:tgtEl>
                                          <p:spTgt spid="49155">
                                            <p:txEl>
                                              <p:pRg st="5" end="5"/>
                                            </p:txEl>
                                          </p:spTgt>
                                        </p:tgtEl>
                                        <p:attrNameLst>
                                          <p:attrName>style.visibility</p:attrName>
                                        </p:attrNameLst>
                                      </p:cBhvr>
                                      <p:to>
                                        <p:strVal val="visible"/>
                                      </p:to>
                                    </p:set>
                                  </p:childTnLst>
                                </p:cTn>
                              </p:par>
                            </p:childTnLst>
                          </p:cTn>
                        </p:par>
                        <p:par>
                          <p:cTn id="25" fill="hold" nodeType="afterGroup">
                            <p:stCondLst>
                              <p:cond delay="64500"/>
                            </p:stCondLst>
                            <p:childTnLst>
                              <p:par>
                                <p:cTn id="26" presetID="0" presetClass="entr" presetSubtype="0" fill="hold" grpId="0" nodeType="afterEffect">
                                  <p:stCondLst>
                                    <p:cond delay="10000"/>
                                  </p:stCondLst>
                                  <p:childTnLst>
                                    <p:set>
                                      <p:cBhvr>
                                        <p:cTn id="27" dur="1" fill="hold">
                                          <p:stCondLst>
                                            <p:cond delay="499"/>
                                          </p:stCondLst>
                                        </p:cTn>
                                        <p:tgtEl>
                                          <p:spTgt spid="49155">
                                            <p:txEl>
                                              <p:pRg st="6" end="6"/>
                                            </p:txEl>
                                          </p:spTgt>
                                        </p:tgtEl>
                                        <p:attrNameLst>
                                          <p:attrName>style.visibility</p:attrName>
                                        </p:attrNameLst>
                                      </p:cBhvr>
                                      <p:to>
                                        <p:strVal val="visible"/>
                                      </p:to>
                                    </p:set>
                                  </p:childTnLst>
                                </p:cTn>
                              </p:par>
                            </p:childTnLst>
                          </p:cTn>
                        </p:par>
                        <p:par>
                          <p:cTn id="28" fill="hold" nodeType="afterGroup">
                            <p:stCondLst>
                              <p:cond delay="75000"/>
                            </p:stCondLst>
                            <p:childTnLst>
                              <p:par>
                                <p:cTn id="29" presetID="0" presetClass="entr" presetSubtype="0" fill="hold" grpId="0" nodeType="afterEffect">
                                  <p:stCondLst>
                                    <p:cond delay="10000"/>
                                  </p:stCondLst>
                                  <p:childTnLst>
                                    <p:set>
                                      <p:cBhvr>
                                        <p:cTn id="30" dur="1" fill="hold">
                                          <p:stCondLst>
                                            <p:cond delay="499"/>
                                          </p:stCondLst>
                                        </p:cTn>
                                        <p:tgtEl>
                                          <p:spTgt spid="491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utoUpdateAnimBg="0"/>
      <p:bldP spid="49155" grpId="0" build="p" bldLvl="2" autoUpdateAnimBg="0" advAuto="1000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7153" name="Rectangle 2"/>
          <p:cNvSpPr>
            <a:spLocks noGrp="1" noChangeArrowheads="1"/>
          </p:cNvSpPr>
          <p:nvPr>
            <p:ph type="title"/>
          </p:nvPr>
        </p:nvSpPr>
        <p:spPr/>
        <p:txBody>
          <a:bodyPr/>
          <a:lstStyle/>
          <a:p>
            <a:pPr eaLnBrk="1" fontAlgn="auto" hangingPunct="1">
              <a:spcAft>
                <a:spcPts val="0"/>
              </a:spcAft>
              <a:defRPr/>
            </a:pPr>
            <a:r>
              <a:rPr lang="en-US">
                <a:solidFill>
                  <a:schemeClr val="accent1">
                    <a:lumMod val="75000"/>
                  </a:schemeClr>
                </a:solidFill>
                <a:latin typeface="News Gothic MT" charset="0"/>
              </a:rPr>
              <a:t>Annex!</a:t>
            </a:r>
          </a:p>
        </p:txBody>
      </p:sp>
      <p:sp>
        <p:nvSpPr>
          <p:cNvPr id="52227" name="Rectangle 3"/>
          <p:cNvSpPr>
            <a:spLocks noGrp="1" noChangeArrowheads="1"/>
          </p:cNvSpPr>
          <p:nvPr>
            <p:ph idx="1"/>
          </p:nvPr>
        </p:nvSpPr>
        <p:spPr/>
        <p:txBody>
          <a:bodyPr/>
          <a:lstStyle/>
          <a:p>
            <a:pPr eaLnBrk="1" hangingPunct="1"/>
            <a:r>
              <a:rPr lang="en-US" dirty="0">
                <a:latin typeface="News Gothic MT" charset="0"/>
              </a:rPr>
              <a:t>The vote to annex the Philippines is small</a:t>
            </a:r>
          </a:p>
          <a:p>
            <a:pPr eaLnBrk="1" hangingPunct="1"/>
            <a:r>
              <a:rPr lang="en-US" dirty="0">
                <a:latin typeface="News Gothic MT" charset="0"/>
              </a:rPr>
              <a:t>Filipino rebels are angry, particularly  Aguinaldo</a:t>
            </a:r>
          </a:p>
          <a:p>
            <a:pPr eaLnBrk="1" hangingPunct="1"/>
            <a:r>
              <a:rPr lang="en-US" dirty="0">
                <a:latin typeface="News Gothic MT" charset="0"/>
              </a:rPr>
              <a:t>Fight back for their independence</a:t>
            </a:r>
          </a:p>
          <a:p>
            <a:pPr eaLnBrk="1" hangingPunct="1"/>
            <a:r>
              <a:rPr lang="en-US" dirty="0" smtClean="0">
                <a:latin typeface="News Gothic MT" charset="0"/>
              </a:rPr>
              <a:t>200,000 </a:t>
            </a:r>
            <a:r>
              <a:rPr lang="en-US" dirty="0">
                <a:latin typeface="News Gothic MT" charset="0"/>
              </a:rPr>
              <a:t>Filipinos dead, 5000 American dead.</a:t>
            </a:r>
          </a:p>
          <a:p>
            <a:pPr eaLnBrk="1" hangingPunct="1"/>
            <a:endParaRPr lang="en-US" dirty="0">
              <a:latin typeface="News Gothic MT" charset="0"/>
            </a:endParaRPr>
          </a:p>
        </p:txBody>
      </p:sp>
    </p:spTree>
    <p:extLst>
      <p:ext uri="{BB962C8B-B14F-4D97-AF65-F5344CB8AC3E}">
        <p14:creationId xmlns:p14="http://schemas.microsoft.com/office/powerpoint/2010/main" val="1917708931"/>
      </p:ext>
    </p:extLst>
  </p:cSld>
  <p:clrMapOvr>
    <a:masterClrMapping/>
  </p:clrMapOvr>
  <p:transition xmlns:p14="http://schemas.microsoft.com/office/powerpoint/2010/main">
    <p:zoom/>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8000"/>
                                  </p:stCondLst>
                                  <p:childTnLst>
                                    <p:set>
                                      <p:cBhvr>
                                        <p:cTn id="6" dur="1" fill="hold">
                                          <p:stCondLst>
                                            <p:cond delay="499"/>
                                          </p:stCondLst>
                                        </p:cTn>
                                        <p:tgtEl>
                                          <p:spTgt spid="52227">
                                            <p:txEl>
                                              <p:pRg st="0" end="0"/>
                                            </p:txEl>
                                          </p:spTgt>
                                        </p:tgtEl>
                                        <p:attrNameLst>
                                          <p:attrName>style.visibility</p:attrName>
                                        </p:attrNameLst>
                                      </p:cBhvr>
                                      <p:to>
                                        <p:strVal val="visible"/>
                                      </p:to>
                                    </p:set>
                                  </p:childTnLst>
                                </p:cTn>
                              </p:par>
                            </p:childTnLst>
                          </p:cTn>
                        </p:par>
                        <p:par>
                          <p:cTn id="7" fill="hold" nodeType="afterGroup">
                            <p:stCondLst>
                              <p:cond delay="8500"/>
                            </p:stCondLst>
                            <p:childTnLst>
                              <p:par>
                                <p:cTn id="8" presetID="0" presetClass="entr" presetSubtype="0" fill="hold" grpId="0" nodeType="afterEffect">
                                  <p:stCondLst>
                                    <p:cond delay="8000"/>
                                  </p:stCondLst>
                                  <p:childTnLst>
                                    <p:set>
                                      <p:cBhvr>
                                        <p:cTn id="9" dur="1" fill="hold">
                                          <p:stCondLst>
                                            <p:cond delay="499"/>
                                          </p:stCondLst>
                                        </p:cTn>
                                        <p:tgtEl>
                                          <p:spTgt spid="52227">
                                            <p:txEl>
                                              <p:pRg st="1" end="1"/>
                                            </p:txEl>
                                          </p:spTgt>
                                        </p:tgtEl>
                                        <p:attrNameLst>
                                          <p:attrName>style.visibility</p:attrName>
                                        </p:attrNameLst>
                                      </p:cBhvr>
                                      <p:to>
                                        <p:strVal val="visible"/>
                                      </p:to>
                                    </p:set>
                                  </p:childTnLst>
                                </p:cTn>
                              </p:par>
                            </p:childTnLst>
                          </p:cTn>
                        </p:par>
                        <p:par>
                          <p:cTn id="10" fill="hold" nodeType="afterGroup">
                            <p:stCondLst>
                              <p:cond delay="17000"/>
                            </p:stCondLst>
                            <p:childTnLst>
                              <p:par>
                                <p:cTn id="11" presetID="0" presetClass="entr" presetSubtype="0" fill="hold" grpId="0" nodeType="afterEffect">
                                  <p:stCondLst>
                                    <p:cond delay="8000"/>
                                  </p:stCondLst>
                                  <p:childTnLst>
                                    <p:set>
                                      <p:cBhvr>
                                        <p:cTn id="12" dur="1" fill="hold">
                                          <p:stCondLst>
                                            <p:cond delay="499"/>
                                          </p:stCondLst>
                                        </p:cTn>
                                        <p:tgtEl>
                                          <p:spTgt spid="52227">
                                            <p:txEl>
                                              <p:pRg st="2" end="2"/>
                                            </p:txEl>
                                          </p:spTgt>
                                        </p:tgtEl>
                                        <p:attrNameLst>
                                          <p:attrName>style.visibility</p:attrName>
                                        </p:attrNameLst>
                                      </p:cBhvr>
                                      <p:to>
                                        <p:strVal val="visible"/>
                                      </p:to>
                                    </p:set>
                                  </p:childTnLst>
                                </p:cTn>
                              </p:par>
                            </p:childTnLst>
                          </p:cTn>
                        </p:par>
                        <p:par>
                          <p:cTn id="13" fill="hold" nodeType="afterGroup">
                            <p:stCondLst>
                              <p:cond delay="25500"/>
                            </p:stCondLst>
                            <p:childTnLst>
                              <p:par>
                                <p:cTn id="14" presetID="0" presetClass="entr" presetSubtype="0" fill="hold" grpId="0" nodeType="afterEffect">
                                  <p:stCondLst>
                                    <p:cond delay="8000"/>
                                  </p:stCondLst>
                                  <p:childTnLst>
                                    <p:set>
                                      <p:cBhvr>
                                        <p:cTn id="15" dur="1" fill="hold">
                                          <p:stCondLst>
                                            <p:cond delay="499"/>
                                          </p:stCondLst>
                                        </p:cTn>
                                        <p:tgtEl>
                                          <p:spTgt spid="5222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autoUpdateAnimBg="0" advAuto="800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1" name="Rectangle 2"/>
          <p:cNvSpPr>
            <a:spLocks noGrp="1" noChangeArrowheads="1"/>
          </p:cNvSpPr>
          <p:nvPr>
            <p:ph type="title"/>
          </p:nvPr>
        </p:nvSpPr>
        <p:spPr>
          <a:xfrm>
            <a:off x="838200" y="990600"/>
            <a:ext cx="7772400" cy="762000"/>
          </a:xfrm>
        </p:spPr>
        <p:txBody>
          <a:bodyPr>
            <a:normAutofit fontScale="90000"/>
          </a:bodyPr>
          <a:lstStyle/>
          <a:p>
            <a:pPr eaLnBrk="1" fontAlgn="auto" hangingPunct="1">
              <a:spcAft>
                <a:spcPts val="0"/>
              </a:spcAft>
              <a:defRPr/>
            </a:pPr>
            <a:r>
              <a:rPr lang="en-US" dirty="0">
                <a:solidFill>
                  <a:schemeClr val="accent1">
                    <a:lumMod val="75000"/>
                  </a:schemeClr>
                </a:solidFill>
                <a:latin typeface="News Gothic MT" charset="0"/>
              </a:rPr>
              <a:t>Settlement of Spanish American War</a:t>
            </a:r>
          </a:p>
        </p:txBody>
      </p:sp>
      <p:sp>
        <p:nvSpPr>
          <p:cNvPr id="53251" name="Rectangle 3"/>
          <p:cNvSpPr>
            <a:spLocks noGrp="1" noChangeArrowheads="1"/>
          </p:cNvSpPr>
          <p:nvPr>
            <p:ph idx="1"/>
          </p:nvPr>
        </p:nvSpPr>
        <p:spPr>
          <a:xfrm>
            <a:off x="685800" y="2362200"/>
            <a:ext cx="7772400" cy="4114800"/>
          </a:xfrm>
        </p:spPr>
        <p:txBody>
          <a:bodyPr>
            <a:normAutofit fontScale="85000" lnSpcReduction="10000"/>
          </a:bodyPr>
          <a:lstStyle/>
          <a:p>
            <a:pPr eaLnBrk="1" hangingPunct="1"/>
            <a:r>
              <a:rPr lang="en-US" dirty="0" smtClean="0">
                <a:latin typeface="News Gothic MT" charset="0"/>
              </a:rPr>
              <a:t>Treaty </a:t>
            </a:r>
            <a:r>
              <a:rPr lang="en-US" dirty="0">
                <a:latin typeface="News Gothic MT" charset="0"/>
              </a:rPr>
              <a:t>of Paris (1898):  US gains Puerto Rico, Guam and the PI for $20 million</a:t>
            </a:r>
          </a:p>
          <a:p>
            <a:pPr eaLnBrk="1" hangingPunct="1"/>
            <a:r>
              <a:rPr lang="en-US" dirty="0">
                <a:latin typeface="News Gothic MT" charset="0"/>
              </a:rPr>
              <a:t>No more Spanish influence near to the </a:t>
            </a:r>
            <a:r>
              <a:rPr lang="en-US" dirty="0" smtClean="0">
                <a:latin typeface="News Gothic MT" charset="0"/>
              </a:rPr>
              <a:t>US</a:t>
            </a:r>
          </a:p>
          <a:p>
            <a:pPr eaLnBrk="1" hangingPunct="1"/>
            <a:r>
              <a:rPr lang="en-US" dirty="0" smtClean="0">
                <a:latin typeface="News Gothic MT" charset="0"/>
              </a:rPr>
              <a:t>Did American foreign policy with the Spanish further American ideologies and national interests? (Think-Pair-Share- Using 18.3 answer this questions drawing specific answers from the chart for American policy in Cuba, Philippines and Puerto Rico)</a:t>
            </a:r>
            <a:endParaRPr lang="en-US" dirty="0">
              <a:latin typeface="News Gothic MT" charset="0"/>
            </a:endParaRPr>
          </a:p>
        </p:txBody>
      </p:sp>
    </p:spTree>
    <p:extLst>
      <p:ext uri="{BB962C8B-B14F-4D97-AF65-F5344CB8AC3E}">
        <p14:creationId xmlns:p14="http://schemas.microsoft.com/office/powerpoint/2010/main" val="31511376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entr" presetSubtype="0" fill="hold" grpId="0" nodeType="afterEffect">
                                  <p:stCondLst>
                                    <p:cond delay="8000"/>
                                  </p:stCondLst>
                                  <p:childTnLst>
                                    <p:set>
                                      <p:cBhvr>
                                        <p:cTn id="6" dur="1" fill="hold">
                                          <p:stCondLst>
                                            <p:cond delay="499"/>
                                          </p:stCondLst>
                                        </p:cTn>
                                        <p:tgtEl>
                                          <p:spTgt spid="53251">
                                            <p:txEl>
                                              <p:pRg st="0" end="0"/>
                                            </p:txEl>
                                          </p:spTgt>
                                        </p:tgtEl>
                                        <p:attrNameLst>
                                          <p:attrName>style.visibility</p:attrName>
                                        </p:attrNameLst>
                                      </p:cBhvr>
                                      <p:to>
                                        <p:strVal val="visible"/>
                                      </p:to>
                                    </p:set>
                                  </p:childTnLst>
                                </p:cTn>
                              </p:par>
                            </p:childTnLst>
                          </p:cTn>
                        </p:par>
                        <p:par>
                          <p:cTn id="7" fill="hold" nodeType="afterGroup">
                            <p:stCondLst>
                              <p:cond delay="8500"/>
                            </p:stCondLst>
                            <p:childTnLst>
                              <p:par>
                                <p:cTn id="8" presetID="0" presetClass="entr" presetSubtype="0" fill="hold" grpId="0" nodeType="afterEffect">
                                  <p:stCondLst>
                                    <p:cond delay="8000"/>
                                  </p:stCondLst>
                                  <p:childTnLst>
                                    <p:set>
                                      <p:cBhvr>
                                        <p:cTn id="9" dur="1" fill="hold">
                                          <p:stCondLst>
                                            <p:cond delay="499"/>
                                          </p:stCondLst>
                                        </p:cTn>
                                        <p:tgtEl>
                                          <p:spTgt spid="53251">
                                            <p:txEl>
                                              <p:pRg st="1" end="1"/>
                                            </p:txEl>
                                          </p:spTgt>
                                        </p:tgtEl>
                                        <p:attrNameLst>
                                          <p:attrName>style.visibility</p:attrName>
                                        </p:attrNameLst>
                                      </p:cBhvr>
                                      <p:to>
                                        <p:strVal val="visible"/>
                                      </p:to>
                                    </p:set>
                                  </p:childTnLst>
                                </p:cTn>
                              </p:par>
                            </p:childTnLst>
                          </p:cTn>
                        </p:par>
                        <p:par>
                          <p:cTn id="10" fill="hold">
                            <p:stCondLst>
                              <p:cond delay="17000"/>
                            </p:stCondLst>
                            <p:childTnLst>
                              <p:par>
                                <p:cTn id="11" presetID="0" presetClass="entr" presetSubtype="0" fill="hold" grpId="0" nodeType="afterEffect">
                                  <p:stCondLst>
                                    <p:cond delay="16000"/>
                                  </p:stCondLst>
                                  <p:childTnLst>
                                    <p:set>
                                      <p:cBhvr>
                                        <p:cTn id="12" dur="1" fill="hold">
                                          <p:stCondLst>
                                            <p:cond delay="499"/>
                                          </p:stCondLst>
                                        </p:cTn>
                                        <p:tgtEl>
                                          <p:spTgt spid="5325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autoUpdateAnimBg="0" advAuto="800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itle 1"/>
          <p:cNvSpPr>
            <a:spLocks noGrp="1"/>
          </p:cNvSpPr>
          <p:nvPr>
            <p:ph type="title"/>
          </p:nvPr>
        </p:nvSpPr>
        <p:spPr/>
        <p:txBody>
          <a:bodyPr/>
          <a:lstStyle/>
          <a:p>
            <a:pPr eaLnBrk="1" fontAlgn="auto" hangingPunct="1">
              <a:spcAft>
                <a:spcPts val="0"/>
              </a:spcAft>
              <a:defRPr/>
            </a:pPr>
            <a:r>
              <a:rPr lang="en-US">
                <a:solidFill>
                  <a:schemeClr val="accent1">
                    <a:lumMod val="75000"/>
                  </a:schemeClr>
                </a:solidFill>
                <a:latin typeface="News Gothic MT" charset="0"/>
              </a:rPr>
              <a:t>War of 1898</a:t>
            </a:r>
          </a:p>
        </p:txBody>
      </p:sp>
      <p:sp>
        <p:nvSpPr>
          <p:cNvPr id="3" name="Content Placeholder 2"/>
          <p:cNvSpPr>
            <a:spLocks noGrp="1"/>
          </p:cNvSpPr>
          <p:nvPr>
            <p:ph idx="1"/>
          </p:nvPr>
        </p:nvSpPr>
        <p:spPr/>
        <p:txBody>
          <a:bodyPr/>
          <a:lstStyle/>
          <a:p>
            <a:pPr eaLnBrk="1" hangingPunct="1"/>
            <a:r>
              <a:rPr lang="en-US" dirty="0">
                <a:latin typeface="News Gothic MT" charset="0"/>
              </a:rPr>
              <a:t>Unites America</a:t>
            </a:r>
          </a:p>
          <a:p>
            <a:pPr lvl="1" eaLnBrk="1" hangingPunct="1"/>
            <a:r>
              <a:rPr lang="en-US" dirty="0">
                <a:latin typeface="News Gothic MT" charset="0"/>
              </a:rPr>
              <a:t>South proves loyalty</a:t>
            </a:r>
          </a:p>
          <a:p>
            <a:pPr lvl="1" eaLnBrk="1" hangingPunct="1"/>
            <a:r>
              <a:rPr lang="en-US" dirty="0">
                <a:latin typeface="News Gothic MT" charset="0"/>
              </a:rPr>
              <a:t>North values South</a:t>
            </a:r>
          </a:p>
          <a:p>
            <a:pPr eaLnBrk="1" hangingPunct="1"/>
            <a:r>
              <a:rPr lang="en-US" dirty="0" smtClean="0">
                <a:latin typeface="News Gothic MT" charset="0"/>
              </a:rPr>
              <a:t>America </a:t>
            </a:r>
            <a:r>
              <a:rPr lang="en-US" dirty="0">
                <a:latin typeface="News Gothic MT" charset="0"/>
              </a:rPr>
              <a:t>has extended influence in Asia</a:t>
            </a:r>
          </a:p>
          <a:p>
            <a:pPr eaLnBrk="1" hangingPunct="1"/>
            <a:r>
              <a:rPr lang="en-US" dirty="0">
                <a:latin typeface="News Gothic MT" charset="0"/>
              </a:rPr>
              <a:t>Filipinos do not have independence until 1946</a:t>
            </a:r>
          </a:p>
        </p:txBody>
      </p:sp>
    </p:spTree>
    <p:extLst>
      <p:ext uri="{BB962C8B-B14F-4D97-AF65-F5344CB8AC3E}">
        <p14:creationId xmlns:p14="http://schemas.microsoft.com/office/powerpoint/2010/main" val="21155087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2513" name="Rectangle 2"/>
          <p:cNvSpPr>
            <a:spLocks noGrp="1" noChangeArrowheads="1"/>
          </p:cNvSpPr>
          <p:nvPr>
            <p:ph type="title"/>
          </p:nvPr>
        </p:nvSpPr>
        <p:spPr>
          <a:xfrm>
            <a:off x="685800" y="0"/>
            <a:ext cx="7772400" cy="1143000"/>
          </a:xfrm>
        </p:spPr>
        <p:txBody>
          <a:bodyPr/>
          <a:lstStyle/>
          <a:p>
            <a:pPr eaLnBrk="1" fontAlgn="auto" hangingPunct="1">
              <a:spcAft>
                <a:spcPts val="0"/>
              </a:spcAft>
              <a:defRPr/>
            </a:pPr>
            <a:r>
              <a:rPr lang="en-US">
                <a:solidFill>
                  <a:schemeClr val="accent1">
                    <a:lumMod val="75000"/>
                  </a:schemeClr>
                </a:solidFill>
                <a:latin typeface="News Gothic MT" charset="0"/>
              </a:rPr>
              <a:t>#2:  Hawaii</a:t>
            </a:r>
          </a:p>
        </p:txBody>
      </p:sp>
      <p:sp>
        <p:nvSpPr>
          <p:cNvPr id="55299" name="Rectangle 3"/>
          <p:cNvSpPr>
            <a:spLocks noGrp="1" noChangeArrowheads="1"/>
          </p:cNvSpPr>
          <p:nvPr>
            <p:ph idx="1"/>
          </p:nvPr>
        </p:nvSpPr>
        <p:spPr>
          <a:xfrm>
            <a:off x="457200" y="1066800"/>
            <a:ext cx="8458200" cy="5791200"/>
          </a:xfrm>
        </p:spPr>
        <p:txBody>
          <a:bodyPr>
            <a:normAutofit fontScale="85000" lnSpcReduction="20000"/>
          </a:bodyPr>
          <a:lstStyle/>
          <a:p>
            <a:pPr eaLnBrk="1" hangingPunct="1">
              <a:lnSpc>
                <a:spcPct val="90000"/>
              </a:lnSpc>
            </a:pPr>
            <a:r>
              <a:rPr lang="en-US" dirty="0">
                <a:latin typeface="News Gothic MT" charset="0"/>
              </a:rPr>
              <a:t>American farmers have planted in </a:t>
            </a:r>
            <a:r>
              <a:rPr lang="en-US" dirty="0" smtClean="0">
                <a:latin typeface="News Gothic MT" charset="0"/>
              </a:rPr>
              <a:t>Hawaii dating back to the 1820’s</a:t>
            </a:r>
          </a:p>
          <a:p>
            <a:pPr eaLnBrk="1" hangingPunct="1">
              <a:lnSpc>
                <a:spcPct val="90000"/>
              </a:lnSpc>
            </a:pPr>
            <a:r>
              <a:rPr lang="en-US" b="1" dirty="0" smtClean="0">
                <a:latin typeface="News Gothic MT" charset="0"/>
              </a:rPr>
              <a:t>McKinley Tariff </a:t>
            </a:r>
            <a:r>
              <a:rPr lang="en-US" dirty="0" smtClean="0">
                <a:latin typeface="News Gothic MT" charset="0"/>
              </a:rPr>
              <a:t>(William </a:t>
            </a:r>
            <a:r>
              <a:rPr lang="en-US" dirty="0" err="1" smtClean="0">
                <a:latin typeface="News Gothic MT" charset="0"/>
              </a:rPr>
              <a:t>McKinely</a:t>
            </a:r>
            <a:r>
              <a:rPr lang="en-US" dirty="0" smtClean="0">
                <a:latin typeface="News Gothic MT" charset="0"/>
              </a:rPr>
              <a:t> passed as a representative of Congress) of 1890 got rid of the duty-free status of Hawaiian sugar</a:t>
            </a:r>
          </a:p>
          <a:p>
            <a:pPr eaLnBrk="1" hangingPunct="1">
              <a:lnSpc>
                <a:spcPct val="90000"/>
              </a:lnSpc>
            </a:pPr>
            <a:r>
              <a:rPr lang="en-US" dirty="0" smtClean="0">
                <a:latin typeface="News Gothic MT" charset="0"/>
              </a:rPr>
              <a:t>American planters in Hawaii called for the US to annex Islands to get rid of tax</a:t>
            </a:r>
            <a:endParaRPr lang="en-US" dirty="0">
              <a:latin typeface="News Gothic MT" charset="0"/>
            </a:endParaRPr>
          </a:p>
          <a:p>
            <a:pPr eaLnBrk="1" hangingPunct="1">
              <a:lnSpc>
                <a:spcPct val="90000"/>
              </a:lnSpc>
            </a:pPr>
            <a:r>
              <a:rPr lang="en-US" dirty="0">
                <a:latin typeface="News Gothic MT" charset="0"/>
              </a:rPr>
              <a:t>Queen Liliuokalani is trying to increase the power of Native Hawaiians.</a:t>
            </a:r>
          </a:p>
          <a:p>
            <a:pPr eaLnBrk="1" hangingPunct="1">
              <a:lnSpc>
                <a:spcPct val="90000"/>
              </a:lnSpc>
            </a:pPr>
            <a:r>
              <a:rPr lang="ja-JP" altLang="en-US" dirty="0">
                <a:latin typeface="News Gothic MT" charset="0"/>
              </a:rPr>
              <a:t>“</a:t>
            </a:r>
            <a:r>
              <a:rPr lang="en-US" altLang="ja-JP" dirty="0">
                <a:latin typeface="News Gothic MT" charset="0"/>
              </a:rPr>
              <a:t>Hawaii for Hawaiians</a:t>
            </a:r>
            <a:r>
              <a:rPr lang="ja-JP" altLang="en-US" dirty="0">
                <a:latin typeface="News Gothic MT" charset="0"/>
              </a:rPr>
              <a:t>”</a:t>
            </a:r>
            <a:endParaRPr lang="en-US" altLang="ja-JP" dirty="0">
              <a:latin typeface="News Gothic MT" charset="0"/>
            </a:endParaRPr>
          </a:p>
          <a:p>
            <a:pPr eaLnBrk="1" hangingPunct="1">
              <a:lnSpc>
                <a:spcPct val="90000"/>
              </a:lnSpc>
            </a:pPr>
            <a:r>
              <a:rPr lang="en-US" dirty="0">
                <a:latin typeface="News Gothic MT" charset="0"/>
              </a:rPr>
              <a:t>1893--Farmers overthrow the Queen and try to annex HI</a:t>
            </a:r>
          </a:p>
          <a:p>
            <a:pPr eaLnBrk="1" hangingPunct="1">
              <a:lnSpc>
                <a:spcPct val="90000"/>
              </a:lnSpc>
            </a:pPr>
            <a:r>
              <a:rPr lang="en-US" dirty="0" smtClean="0">
                <a:latin typeface="News Gothic MT" charset="0"/>
              </a:rPr>
              <a:t>Pres. Cleveland </a:t>
            </a:r>
            <a:r>
              <a:rPr lang="en-US" dirty="0">
                <a:latin typeface="News Gothic MT" charset="0"/>
              </a:rPr>
              <a:t>refuses because the native islanders have not agreed to join the US</a:t>
            </a:r>
          </a:p>
          <a:p>
            <a:pPr eaLnBrk="1" hangingPunct="1">
              <a:lnSpc>
                <a:spcPct val="90000"/>
              </a:lnSpc>
            </a:pPr>
            <a:r>
              <a:rPr lang="en-US" dirty="0" smtClean="0">
                <a:latin typeface="News Gothic MT" charset="0"/>
              </a:rPr>
              <a:t>1898</a:t>
            </a:r>
            <a:r>
              <a:rPr lang="en-US" dirty="0">
                <a:latin typeface="News Gothic MT" charset="0"/>
              </a:rPr>
              <a:t> </a:t>
            </a:r>
            <a:r>
              <a:rPr lang="en-US" dirty="0" smtClean="0">
                <a:latin typeface="News Gothic MT" charset="0"/>
              </a:rPr>
              <a:t>when war broke out with Spain-McKinley </a:t>
            </a:r>
            <a:r>
              <a:rPr lang="en-US" dirty="0">
                <a:latin typeface="News Gothic MT" charset="0"/>
              </a:rPr>
              <a:t>approves their </a:t>
            </a:r>
            <a:r>
              <a:rPr lang="en-US" dirty="0" smtClean="0">
                <a:latin typeface="News Gothic MT" charset="0"/>
              </a:rPr>
              <a:t>annexation </a:t>
            </a:r>
          </a:p>
          <a:p>
            <a:pPr eaLnBrk="1" hangingPunct="1">
              <a:lnSpc>
                <a:spcPct val="90000"/>
              </a:lnSpc>
            </a:pPr>
            <a:r>
              <a:rPr lang="en-US" b="1" i="1" dirty="0" smtClean="0">
                <a:latin typeface="News Gothic MT" charset="0"/>
              </a:rPr>
              <a:t>Why </a:t>
            </a:r>
            <a:r>
              <a:rPr lang="en-US" b="1" i="1" dirty="0">
                <a:latin typeface="News Gothic MT" charset="0"/>
              </a:rPr>
              <a:t>does the US want Hawaii?</a:t>
            </a:r>
          </a:p>
        </p:txBody>
      </p:sp>
    </p:spTree>
    <p:extLst>
      <p:ext uri="{BB962C8B-B14F-4D97-AF65-F5344CB8AC3E}">
        <p14:creationId xmlns:p14="http://schemas.microsoft.com/office/powerpoint/2010/main" val="14296116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slide(fromBottom)">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slide(fromBottom)">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5299">
                                            <p:txEl>
                                              <p:pRg st="2" end="2"/>
                                            </p:txEl>
                                          </p:spTgt>
                                        </p:tgtEl>
                                        <p:attrNameLst>
                                          <p:attrName>style.visibility</p:attrName>
                                        </p:attrNameLst>
                                      </p:cBhvr>
                                      <p:to>
                                        <p:strVal val="visible"/>
                                      </p:to>
                                    </p:set>
                                    <p:animEffect transition="in" filter="slide(fromBottom)">
                                      <p:cBhvr>
                                        <p:cTn id="17" dur="500"/>
                                        <p:tgtEl>
                                          <p:spTgt spid="552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5299">
                                            <p:txEl>
                                              <p:pRg st="3" end="3"/>
                                            </p:txEl>
                                          </p:spTgt>
                                        </p:tgtEl>
                                        <p:attrNameLst>
                                          <p:attrName>style.visibility</p:attrName>
                                        </p:attrNameLst>
                                      </p:cBhvr>
                                      <p:to>
                                        <p:strVal val="visible"/>
                                      </p:to>
                                    </p:set>
                                    <p:animEffect transition="in" filter="slide(fromBottom)">
                                      <p:cBhvr>
                                        <p:cTn id="22" dur="500"/>
                                        <p:tgtEl>
                                          <p:spTgt spid="552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5299">
                                            <p:txEl>
                                              <p:pRg st="4" end="4"/>
                                            </p:txEl>
                                          </p:spTgt>
                                        </p:tgtEl>
                                        <p:attrNameLst>
                                          <p:attrName>style.visibility</p:attrName>
                                        </p:attrNameLst>
                                      </p:cBhvr>
                                      <p:to>
                                        <p:strVal val="visible"/>
                                      </p:to>
                                    </p:set>
                                    <p:animEffect transition="in" filter="slide(fromBottom)">
                                      <p:cBhvr>
                                        <p:cTn id="27" dur="500"/>
                                        <p:tgtEl>
                                          <p:spTgt spid="552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5299">
                                            <p:txEl>
                                              <p:pRg st="5" end="5"/>
                                            </p:txEl>
                                          </p:spTgt>
                                        </p:tgtEl>
                                        <p:attrNameLst>
                                          <p:attrName>style.visibility</p:attrName>
                                        </p:attrNameLst>
                                      </p:cBhvr>
                                      <p:to>
                                        <p:strVal val="visible"/>
                                      </p:to>
                                    </p:set>
                                    <p:animEffect transition="in" filter="slide(fromBottom)">
                                      <p:cBhvr>
                                        <p:cTn id="32" dur="500"/>
                                        <p:tgtEl>
                                          <p:spTgt spid="5529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5299">
                                            <p:txEl>
                                              <p:pRg st="6" end="6"/>
                                            </p:txEl>
                                          </p:spTgt>
                                        </p:tgtEl>
                                        <p:attrNameLst>
                                          <p:attrName>style.visibility</p:attrName>
                                        </p:attrNameLst>
                                      </p:cBhvr>
                                      <p:to>
                                        <p:strVal val="visible"/>
                                      </p:to>
                                    </p:set>
                                    <p:animEffect transition="in" filter="slide(fromBottom)">
                                      <p:cBhvr>
                                        <p:cTn id="37" dur="500"/>
                                        <p:tgtEl>
                                          <p:spTgt spid="5529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55299">
                                            <p:txEl>
                                              <p:pRg st="7" end="7"/>
                                            </p:txEl>
                                          </p:spTgt>
                                        </p:tgtEl>
                                        <p:attrNameLst>
                                          <p:attrName>style.visibility</p:attrName>
                                        </p:attrNameLst>
                                      </p:cBhvr>
                                      <p:to>
                                        <p:strVal val="visible"/>
                                      </p:to>
                                    </p:set>
                                    <p:animEffect transition="in" filter="slide(fromBottom)">
                                      <p:cBhvr>
                                        <p:cTn id="42" dur="500"/>
                                        <p:tgtEl>
                                          <p:spTgt spid="5529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55299">
                                            <p:txEl>
                                              <p:pRg st="8" end="8"/>
                                            </p:txEl>
                                          </p:spTgt>
                                        </p:tgtEl>
                                        <p:attrNameLst>
                                          <p:attrName>style.visibility</p:attrName>
                                        </p:attrNameLst>
                                      </p:cBhvr>
                                      <p:to>
                                        <p:strVal val="visible"/>
                                      </p:to>
                                    </p:set>
                                    <p:animEffect transition="in" filter="slide(fromBottom)">
                                      <p:cBhvr>
                                        <p:cTn id="47" dur="500"/>
                                        <p:tgtEl>
                                          <p:spTgt spid="5529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127</TotalTime>
  <Words>2747</Words>
  <Application>Microsoft Macintosh PowerPoint</Application>
  <PresentationFormat>On-screen Show (4:3)</PresentationFormat>
  <Paragraphs>252</Paragraphs>
  <Slides>24</Slides>
  <Notes>20</Notes>
  <HiddenSlides>0</HiddenSlides>
  <MMClips>0</MMClips>
  <ScaleCrop>false</ScaleCrop>
  <HeadingPairs>
    <vt:vector size="6" baseType="variant">
      <vt:variant>
        <vt:lpstr>Theme</vt:lpstr>
      </vt:variant>
      <vt:variant>
        <vt:i4>1</vt:i4>
      </vt:variant>
      <vt:variant>
        <vt:lpstr>Links</vt:lpstr>
      </vt:variant>
      <vt:variant>
        <vt:i4>1</vt:i4>
      </vt:variant>
      <vt:variant>
        <vt:lpstr>Slide Titles</vt:lpstr>
      </vt:variant>
      <vt:variant>
        <vt:i4>24</vt:i4>
      </vt:variant>
    </vt:vector>
  </HeadingPairs>
  <TitlesOfParts>
    <vt:vector size="26" baseType="lpstr">
      <vt:lpstr>Office Theme</vt:lpstr>
      <vt:lpstr>Macintosh HD:Users:jackstv:Documents:American History:Manifest Destiny:Foreign Role:Imperialism:Yellow journal realexamples.doc!OLE_LINK1</vt:lpstr>
      <vt:lpstr>Imperialism overseas </vt:lpstr>
      <vt:lpstr>#1:  Spanish American War “A splendid little war”</vt:lpstr>
      <vt:lpstr>A. Cuban Independence</vt:lpstr>
      <vt:lpstr>B. Philippine War</vt:lpstr>
      <vt:lpstr>Annex?</vt:lpstr>
      <vt:lpstr>Annex!</vt:lpstr>
      <vt:lpstr>Settlement of Spanish American War</vt:lpstr>
      <vt:lpstr>War of 1898</vt:lpstr>
      <vt:lpstr>#2:  Hawaii</vt:lpstr>
      <vt:lpstr>PowerPoint Presentation</vt:lpstr>
      <vt:lpstr>#3: Asia</vt:lpstr>
      <vt:lpstr>China</vt:lpstr>
      <vt:lpstr>China and Trade</vt:lpstr>
      <vt:lpstr>Boxer Rebellion</vt:lpstr>
      <vt:lpstr>  #4: Theodore Roosevelt 1901-1909</vt:lpstr>
      <vt:lpstr>Panama Canal</vt:lpstr>
      <vt:lpstr>PowerPoint Presentation</vt:lpstr>
      <vt:lpstr>Big Stick</vt:lpstr>
      <vt:lpstr>Taft</vt:lpstr>
      <vt:lpstr>By 1912</vt:lpstr>
      <vt:lpstr>Wilson</vt:lpstr>
      <vt:lpstr>Problems in Mexico </vt:lpstr>
      <vt:lpstr>By 1917</vt:lpstr>
      <vt:lpstr>WWI in Europe</vt:lpstr>
    </vt:vector>
  </TitlesOfParts>
  <Company>Wellesley Public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Imperialism overseas aka now what?</dc:title>
  <dc:creator>WPS</dc:creator>
  <cp:lastModifiedBy>WPS</cp:lastModifiedBy>
  <cp:revision>6</cp:revision>
  <dcterms:created xsi:type="dcterms:W3CDTF">2015-05-12T14:10:05Z</dcterms:created>
  <dcterms:modified xsi:type="dcterms:W3CDTF">2015-05-12T16:17:27Z</dcterms:modified>
</cp:coreProperties>
</file>